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7" r:id="rId11"/>
    <p:sldId id="264" r:id="rId12"/>
    <p:sldId id="265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yl pośredni 3 — 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E3B77-2D01-4A48-A6B8-A5906438437D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5588D-7DCF-4700-9971-BF34B5CDF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5588D-7DCF-4700-9971-BF34B5CDF12B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2" name="Podtytuł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20" name="Symbol zastępczy stop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Prostokąt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Prostokąt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9" name="Schemat blokowy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chemat blokowy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ycinek koł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ierścień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11954CE-BDB0-4C30-AB7C-34FFA87D8BE4}" type="datetimeFigureOut">
              <a:rPr lang="pl-PL" smtClean="0"/>
              <a:pPr/>
              <a:t>2012-04-15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9FA70EA-CD5D-4F6C-BE4C-D303FFA1D3E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5" name="Prostokąt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925086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/>
              <a:t>MASCULIN ET FEMININ  </a:t>
            </a:r>
            <a:br>
              <a:rPr lang="pl-PL" sz="3600" dirty="0" smtClean="0"/>
            </a:br>
            <a:r>
              <a:rPr lang="pl-PL" sz="3600" dirty="0" smtClean="0"/>
              <a:t>DES ADJECTIFS ET DES NOMS </a:t>
            </a:r>
            <a:br>
              <a:rPr lang="pl-PL" sz="3600" dirty="0" smtClean="0"/>
            </a:br>
            <a:r>
              <a:rPr lang="pl-PL" sz="3600" dirty="0" smtClean="0"/>
              <a:t>DE PROFESSION</a:t>
            </a:r>
            <a:endParaRPr lang="pl-PL" sz="3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32560" y="5013176"/>
            <a:ext cx="7711440" cy="1008112"/>
          </a:xfrm>
        </p:spPr>
        <p:txBody>
          <a:bodyPr>
            <a:normAutofit fontScale="85000" lnSpcReduction="20000"/>
          </a:bodyPr>
          <a:lstStyle/>
          <a:p>
            <a:endParaRPr lang="pl-PL" dirty="0" smtClean="0"/>
          </a:p>
          <a:p>
            <a:endParaRPr lang="pl-PL" dirty="0"/>
          </a:p>
          <a:p>
            <a:r>
              <a:rPr lang="pl-PL" dirty="0" smtClean="0"/>
              <a:t>				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13176"/>
            <a:ext cx="8229600" cy="1290160"/>
          </a:xfrm>
        </p:spPr>
        <p:txBody>
          <a:bodyPr>
            <a:normAutofit fontScale="90000"/>
          </a:bodyPr>
          <a:lstStyle/>
          <a:p>
            <a:pPr algn="l"/>
            <a:r>
              <a:rPr lang="pl-PL" sz="2400" dirty="0" err="1" smtClean="0">
                <a:solidFill>
                  <a:srgbClr val="FF0000"/>
                </a:solidFill>
              </a:rPr>
              <a:t>Attention</a:t>
            </a:r>
            <a:r>
              <a:rPr lang="pl-PL" sz="2400" dirty="0" smtClean="0">
                <a:solidFill>
                  <a:srgbClr val="FF0000"/>
                </a:solidFill>
              </a:rPr>
              <a:t> !  </a:t>
            </a:r>
            <a:r>
              <a:rPr lang="fr-FR" sz="2400" dirty="0" smtClean="0"/>
              <a:t>Si un adjectif ou un nom de profession au masculin finit par « e », la forme au féminin est la-même.</a:t>
            </a:r>
            <a:br>
              <a:rPr lang="fr-FR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fr-FR" sz="2400" dirty="0" smtClean="0"/>
              <a:t>ex. </a:t>
            </a:r>
            <a:r>
              <a:rPr lang="pl-PL" sz="2400" dirty="0" err="1" smtClean="0"/>
              <a:t>un</a:t>
            </a:r>
            <a:r>
              <a:rPr lang="pl-PL" sz="2400" dirty="0" smtClean="0"/>
              <a:t> </a:t>
            </a:r>
            <a:r>
              <a:rPr lang="pl-PL" sz="2400" dirty="0" err="1" smtClean="0"/>
              <a:t>jeun</a:t>
            </a:r>
            <a:r>
              <a:rPr lang="pl-PL" sz="2400" u="sng" dirty="0" err="1" smtClean="0">
                <a:solidFill>
                  <a:srgbClr val="FF0000"/>
                </a:solidFill>
              </a:rPr>
              <a:t>e</a:t>
            </a:r>
            <a:r>
              <a:rPr lang="pl-PL" sz="2400" dirty="0" smtClean="0"/>
              <a:t> </a:t>
            </a:r>
            <a:r>
              <a:rPr lang="pl-PL" sz="2400" dirty="0" err="1" smtClean="0"/>
              <a:t>homme</a:t>
            </a:r>
            <a:r>
              <a:rPr lang="pl-PL" sz="2400" dirty="0" smtClean="0"/>
              <a:t> </a:t>
            </a:r>
            <a:r>
              <a:rPr lang="pl-PL" sz="2400" dirty="0" err="1" smtClean="0"/>
              <a:t>russ</a:t>
            </a:r>
            <a:r>
              <a:rPr lang="pl-PL" sz="2400" u="sng" dirty="0" err="1" smtClean="0">
                <a:solidFill>
                  <a:srgbClr val="FF0000"/>
                </a:solidFill>
              </a:rPr>
              <a:t>e</a:t>
            </a:r>
            <a:r>
              <a:rPr lang="pl-PL" sz="2400" dirty="0" smtClean="0"/>
              <a:t>=&gt; </a:t>
            </a:r>
            <a:r>
              <a:rPr lang="pl-PL" sz="2400" dirty="0" err="1" smtClean="0"/>
              <a:t>une</a:t>
            </a:r>
            <a:r>
              <a:rPr lang="pl-PL" sz="2400" dirty="0" smtClean="0"/>
              <a:t> </a:t>
            </a:r>
            <a:r>
              <a:rPr lang="pl-PL" sz="2400" dirty="0" err="1" smtClean="0"/>
              <a:t>jeun</a:t>
            </a:r>
            <a:r>
              <a:rPr lang="pl-PL" sz="2400" u="sng" dirty="0" err="1" smtClean="0">
                <a:solidFill>
                  <a:srgbClr val="FF0000"/>
                </a:solidFill>
              </a:rPr>
              <a:t>e</a:t>
            </a:r>
            <a:r>
              <a:rPr lang="pl-PL" sz="2400" dirty="0" smtClean="0"/>
              <a:t> </a:t>
            </a:r>
            <a:r>
              <a:rPr lang="pl-PL" sz="2400" dirty="0" err="1" smtClean="0"/>
              <a:t>femme</a:t>
            </a:r>
            <a:r>
              <a:rPr lang="pl-PL" sz="2400" dirty="0" smtClean="0"/>
              <a:t> </a:t>
            </a:r>
            <a:r>
              <a:rPr lang="pl-PL" sz="2400" dirty="0" err="1" smtClean="0"/>
              <a:t>russ</a:t>
            </a:r>
            <a:r>
              <a:rPr lang="pl-PL" sz="2400" u="sng" dirty="0" err="1" smtClean="0">
                <a:solidFill>
                  <a:srgbClr val="FF0000"/>
                </a:solidFill>
              </a:rPr>
              <a:t>e</a:t>
            </a: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/>
          </a:p>
        </p:txBody>
      </p:sp>
      <p:sp>
        <p:nvSpPr>
          <p:cNvPr id="19" name="Symbol zastępczy tekstu 18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err="1" smtClean="0"/>
              <a:t>masculin</a:t>
            </a:r>
            <a:endParaRPr lang="pl-PL" sz="3600" dirty="0"/>
          </a:p>
        </p:txBody>
      </p:sp>
      <p:sp>
        <p:nvSpPr>
          <p:cNvPr id="20" name="Symbol zastępczy tekstu 19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sz="3600" dirty="0" smtClean="0"/>
              <a:t>f</a:t>
            </a:r>
            <a:r>
              <a:rPr lang="fr-FR" sz="3600" dirty="0" smtClean="0"/>
              <a:t>é</a:t>
            </a:r>
            <a:r>
              <a:rPr lang="pl-PL" sz="3600" dirty="0" err="1" smtClean="0"/>
              <a:t>minin</a:t>
            </a:r>
            <a:r>
              <a:rPr lang="pl-PL" sz="3600" dirty="0" smtClean="0"/>
              <a:t> = </a:t>
            </a:r>
            <a:r>
              <a:rPr lang="pl-PL" sz="3600" dirty="0" err="1" smtClean="0"/>
              <a:t>masculin</a:t>
            </a:r>
            <a:r>
              <a:rPr lang="pl-PL" sz="3600" dirty="0" smtClean="0"/>
              <a:t> + e</a:t>
            </a:r>
            <a:endParaRPr lang="pl-PL" sz="3600" dirty="0"/>
          </a:p>
        </p:txBody>
      </p:sp>
      <p:pic>
        <p:nvPicPr>
          <p:cNvPr id="4" name="Symbol zastępczy zawartości 3" descr="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412776"/>
            <a:ext cx="2304256" cy="3025919"/>
          </a:xfrm>
        </p:spPr>
      </p:pic>
      <p:pic>
        <p:nvPicPr>
          <p:cNvPr id="8" name="Symbol zastępczy zawartości 7" descr="Elle est forte !!!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508104" y="1628800"/>
            <a:ext cx="2520280" cy="25202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725144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>	</a:t>
            </a:r>
            <a:r>
              <a:rPr lang="pl-PL" sz="3600" dirty="0" err="1" smtClean="0"/>
              <a:t>Il</a:t>
            </a:r>
            <a:r>
              <a:rPr lang="pl-PL" sz="3600" dirty="0" smtClean="0"/>
              <a:t> </a:t>
            </a:r>
            <a:r>
              <a:rPr lang="pl-PL" sz="3600" dirty="0" err="1" smtClean="0"/>
              <a:t>est</a:t>
            </a:r>
            <a:r>
              <a:rPr lang="pl-PL" sz="3600" dirty="0" smtClean="0"/>
              <a:t> </a:t>
            </a:r>
            <a:r>
              <a:rPr lang="pl-PL" sz="3600" dirty="0" err="1" smtClean="0"/>
              <a:t>italien</a:t>
            </a:r>
            <a:r>
              <a:rPr lang="pl-PL" sz="3600" dirty="0" smtClean="0"/>
              <a:t>. 		Elle </a:t>
            </a:r>
            <a:r>
              <a:rPr lang="pl-PL" sz="3600" dirty="0" err="1" smtClean="0"/>
              <a:t>est</a:t>
            </a:r>
            <a:r>
              <a:rPr lang="pl-PL" sz="3600" dirty="0" smtClean="0"/>
              <a:t> </a:t>
            </a:r>
            <a:r>
              <a:rPr lang="pl-PL" sz="3600" dirty="0" err="1" smtClean="0"/>
              <a:t>italienne</a:t>
            </a:r>
            <a:r>
              <a:rPr lang="pl-PL" sz="3600" dirty="0" smtClean="0"/>
              <a:t>.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 - en</a:t>
            </a:r>
            <a:endParaRPr lang="pl-PL" sz="36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</a:t>
            </a:r>
            <a:r>
              <a:rPr lang="pl-PL" sz="3600" dirty="0" err="1" smtClean="0"/>
              <a:t>enne</a:t>
            </a:r>
            <a:endParaRPr lang="pl-PL" sz="3600" dirty="0"/>
          </a:p>
        </p:txBody>
      </p:sp>
      <p:pic>
        <p:nvPicPr>
          <p:cNvPr id="8" name="Symbol zastępczy zawartości 7" descr="imagesCAX05A7S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940152" y="1772816"/>
            <a:ext cx="1814339" cy="2802506"/>
          </a:xfrm>
        </p:spPr>
      </p:pic>
      <p:pic>
        <p:nvPicPr>
          <p:cNvPr id="14" name="Symbol zastępczy zawartości 13" descr="imagesCAJ07R34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772816"/>
            <a:ext cx="2736304" cy="27363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 on</a:t>
            </a:r>
            <a:endParaRPr lang="pl-PL" sz="36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 </a:t>
            </a:r>
            <a:r>
              <a:rPr lang="pl-PL" sz="3600" dirty="0" err="1" smtClean="0"/>
              <a:t>onne</a:t>
            </a:r>
            <a:endParaRPr lang="pl-PL" sz="3600" dirty="0"/>
          </a:p>
        </p:txBody>
      </p:sp>
      <p:pic>
        <p:nvPicPr>
          <p:cNvPr id="7" name="Symbol zastępczy zawartości 6" descr="imagesCA8U8BP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340768"/>
            <a:ext cx="2715518" cy="3821840"/>
          </a:xfrm>
        </p:spPr>
      </p:pic>
      <p:pic>
        <p:nvPicPr>
          <p:cNvPr id="8" name="Symbol zastępczy zawartości 7" descr="imagesCA2LXSLQ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364088" y="1412776"/>
            <a:ext cx="2304256" cy="37102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869160"/>
            <a:ext cx="8229600" cy="936104"/>
          </a:xfrm>
        </p:spPr>
        <p:txBody>
          <a:bodyPr>
            <a:normAutofit/>
          </a:bodyPr>
          <a:lstStyle/>
          <a:p>
            <a:pPr algn="l"/>
            <a:r>
              <a:rPr lang="pl-PL" sz="3600" dirty="0" err="1" smtClean="0"/>
              <a:t>Il</a:t>
            </a:r>
            <a:r>
              <a:rPr lang="pl-PL" sz="3600" dirty="0" smtClean="0"/>
              <a:t> </a:t>
            </a:r>
            <a:r>
              <a:rPr lang="pl-PL" sz="3600" dirty="0" err="1" smtClean="0"/>
              <a:t>est</a:t>
            </a:r>
            <a:r>
              <a:rPr lang="pl-PL" sz="3600" dirty="0" smtClean="0"/>
              <a:t> </a:t>
            </a:r>
            <a:r>
              <a:rPr lang="pl-PL" sz="3600" dirty="0" err="1" smtClean="0"/>
              <a:t>infirmier</a:t>
            </a:r>
            <a:r>
              <a:rPr lang="pl-PL" sz="3600" dirty="0" smtClean="0"/>
              <a:t>. 	   Elle </a:t>
            </a:r>
            <a:r>
              <a:rPr lang="pl-PL" sz="3600" dirty="0" err="1" smtClean="0"/>
              <a:t>est</a:t>
            </a:r>
            <a:r>
              <a:rPr lang="pl-PL" sz="3600" dirty="0" smtClean="0"/>
              <a:t> </a:t>
            </a:r>
            <a:r>
              <a:rPr lang="pl-PL" sz="3600" dirty="0" err="1" smtClean="0"/>
              <a:t>infirmière</a:t>
            </a:r>
            <a:r>
              <a:rPr lang="pl-PL" sz="3600" dirty="0" smtClean="0"/>
              <a:t>.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 er</a:t>
            </a:r>
            <a:endParaRPr lang="pl-PL" sz="36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 </a:t>
            </a:r>
            <a:r>
              <a:rPr lang="pl-PL" sz="3600" dirty="0" err="1" smtClean="0"/>
              <a:t>ère</a:t>
            </a:r>
            <a:endParaRPr lang="pl-PL" sz="3600" dirty="0"/>
          </a:p>
        </p:txBody>
      </p:sp>
      <p:pic>
        <p:nvPicPr>
          <p:cNvPr id="12" name="Symbol zastępczy zawartości 11" descr="imagesCAISS1HC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796136" y="1916832"/>
            <a:ext cx="1264493" cy="2660704"/>
          </a:xfrm>
        </p:spPr>
      </p:pic>
      <p:pic>
        <p:nvPicPr>
          <p:cNvPr id="11" name="Symbol zastępczy zawartości 10" descr="imagesCAOSQZIM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1506536" y="1841500"/>
            <a:ext cx="2345383" cy="28910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581128"/>
            <a:ext cx="8229600" cy="2016224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dirty="0" smtClean="0"/>
              <a:t>Il </a:t>
            </a:r>
            <a:r>
              <a:rPr lang="pl-PL" sz="4000" dirty="0" err="1" smtClean="0"/>
              <a:t>est</a:t>
            </a:r>
            <a:r>
              <a:rPr lang="pl-PL" sz="4000" dirty="0" smtClean="0"/>
              <a:t> </a:t>
            </a:r>
            <a:r>
              <a:rPr lang="pl-PL" sz="4000" dirty="0" err="1" smtClean="0"/>
              <a:t>serveur</a:t>
            </a:r>
            <a:r>
              <a:rPr lang="pl-PL" sz="4000" dirty="0" smtClean="0"/>
              <a:t>. 	     Elle </a:t>
            </a:r>
            <a:r>
              <a:rPr lang="pl-PL" sz="4000" dirty="0" err="1" smtClean="0"/>
              <a:t>est</a:t>
            </a:r>
            <a:r>
              <a:rPr lang="pl-PL" sz="4000" dirty="0" smtClean="0"/>
              <a:t> </a:t>
            </a:r>
            <a:r>
              <a:rPr lang="pl-PL" sz="4000" dirty="0" err="1" smtClean="0"/>
              <a:t>serveuse</a:t>
            </a:r>
            <a:r>
              <a:rPr lang="pl-PL" sz="4000" dirty="0" smtClean="0"/>
              <a:t>.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3100" dirty="0" smtClean="0"/>
              <a:t/>
            </a:r>
            <a:br>
              <a:rPr lang="fr-FR" sz="3100" dirty="0" smtClean="0"/>
            </a:br>
            <a:r>
              <a:rPr lang="fr-FR" sz="3100" dirty="0" smtClean="0">
                <a:solidFill>
                  <a:srgbClr val="FF0000"/>
                </a:solidFill>
              </a:rPr>
              <a:t>Exception! </a:t>
            </a:r>
            <a:r>
              <a:rPr lang="fr-FR" sz="3100" dirty="0" smtClean="0"/>
              <a:t/>
            </a:r>
            <a:br>
              <a:rPr lang="fr-FR" sz="3100" dirty="0" smtClean="0"/>
            </a:br>
            <a:r>
              <a:rPr lang="fr-FR" sz="3600" dirty="0" smtClean="0"/>
              <a:t>Il est professeur</a:t>
            </a:r>
            <a:r>
              <a:rPr lang="fr-FR" sz="3600" smtClean="0"/>
              <a:t>.           Elle </a:t>
            </a:r>
            <a:r>
              <a:rPr lang="fr-FR" sz="3600" dirty="0" smtClean="0"/>
              <a:t>est professeur.</a:t>
            </a:r>
            <a:br>
              <a:rPr lang="fr-FR" sz="3600" dirty="0" smtClean="0"/>
            </a:b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 </a:t>
            </a:r>
            <a:r>
              <a:rPr lang="pl-PL" sz="3600" dirty="0" err="1" smtClean="0"/>
              <a:t>eur</a:t>
            </a:r>
            <a:endParaRPr lang="pl-PL" sz="36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</a:t>
            </a:r>
            <a:r>
              <a:rPr lang="pl-PL" sz="3600" dirty="0" err="1" smtClean="0"/>
              <a:t>euse</a:t>
            </a:r>
            <a:endParaRPr lang="pl-PL" sz="3600" dirty="0"/>
          </a:p>
        </p:txBody>
      </p:sp>
      <p:pic>
        <p:nvPicPr>
          <p:cNvPr id="7" name="Symbol zastępczy zawartości 6" descr="imagesCAYXZFEK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899592" y="1412775"/>
            <a:ext cx="2088232" cy="2962791"/>
          </a:xfrm>
        </p:spPr>
      </p:pic>
      <p:pic>
        <p:nvPicPr>
          <p:cNvPr id="8" name="Symbol zastępczy zawartości 7" descr="imagesCARCVWQ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652120" y="1340768"/>
            <a:ext cx="2088232" cy="29627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</a:t>
            </a:r>
            <a:r>
              <a:rPr lang="pl-PL" sz="3600" dirty="0" err="1" smtClean="0"/>
              <a:t>eux</a:t>
            </a:r>
            <a:endParaRPr lang="pl-PL" sz="36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 </a:t>
            </a:r>
            <a:r>
              <a:rPr lang="pl-PL" sz="3600" dirty="0" err="1" smtClean="0"/>
              <a:t>euse</a:t>
            </a:r>
            <a:endParaRPr lang="pl-PL" sz="3600" dirty="0"/>
          </a:p>
        </p:txBody>
      </p:sp>
      <p:pic>
        <p:nvPicPr>
          <p:cNvPr id="14" name="Symbol zastępczy zawartości 13" descr="imagesCA8ECH7W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412776"/>
            <a:ext cx="2664296" cy="3780112"/>
          </a:xfrm>
        </p:spPr>
      </p:pic>
      <p:pic>
        <p:nvPicPr>
          <p:cNvPr id="22" name="Symbol zastępczy zawartości 21" descr="imagesCAILGDVJ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508104" y="1556792"/>
            <a:ext cx="2664296" cy="36495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sz="3600" dirty="0" smtClean="0">
                <a:solidFill>
                  <a:prstClr val="black"/>
                </a:solidFill>
              </a:rPr>
              <a:t>- if</a:t>
            </a:r>
            <a:endParaRPr lang="fr-FR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fr-FR" sz="3600" dirty="0" smtClean="0">
                <a:solidFill>
                  <a:prstClr val="black"/>
                </a:solidFill>
              </a:rPr>
              <a:t>- ive</a:t>
            </a:r>
            <a:endParaRPr lang="fr-FR" dirty="0"/>
          </a:p>
        </p:txBody>
      </p:sp>
      <p:pic>
        <p:nvPicPr>
          <p:cNvPr id="7" name="Symbol zastępczy zawartości 6" descr="bon-cru-2008-pour-le-coq-sportif-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063625" y="1622425"/>
            <a:ext cx="2809875" cy="2809875"/>
          </a:xfrm>
        </p:spPr>
      </p:pic>
      <p:pic>
        <p:nvPicPr>
          <p:cNvPr id="10" name="Symbol zastępczy zawartości 9" descr="Semaine de la femme sportive pour site EFSR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32040" y="1628800"/>
            <a:ext cx="3433995" cy="41148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u="sng" dirty="0" err="1" smtClean="0"/>
              <a:t>Exception</a:t>
            </a:r>
            <a:r>
              <a:rPr lang="pl-PL" sz="3200" u="sng" dirty="0" smtClean="0"/>
              <a:t> ! </a:t>
            </a:r>
            <a:r>
              <a:rPr lang="pl-PL" sz="3200" dirty="0" err="1" smtClean="0"/>
              <a:t>un</a:t>
            </a:r>
            <a:r>
              <a:rPr lang="pl-PL" sz="3200" dirty="0" smtClean="0"/>
              <a:t> </a:t>
            </a:r>
            <a:r>
              <a:rPr lang="pl-PL" sz="3200" dirty="0" err="1" smtClean="0"/>
              <a:t>chanteur</a:t>
            </a:r>
            <a:r>
              <a:rPr lang="pl-PL" sz="3200" dirty="0" smtClean="0"/>
              <a:t> =&gt; </a:t>
            </a:r>
            <a:r>
              <a:rPr lang="pl-PL" sz="3200" dirty="0" err="1" smtClean="0"/>
              <a:t>une</a:t>
            </a:r>
            <a:r>
              <a:rPr lang="pl-PL" sz="3200" dirty="0" smtClean="0"/>
              <a:t> </a:t>
            </a:r>
            <a:r>
              <a:rPr lang="pl-PL" sz="3200" dirty="0" err="1" smtClean="0"/>
              <a:t>chanteuse</a:t>
            </a:r>
            <a:endParaRPr lang="pl-PL" sz="32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600" dirty="0" smtClean="0"/>
              <a:t>PROFESSION =&gt;   </a:t>
            </a:r>
            <a:r>
              <a:rPr lang="pl-PL" sz="3600" dirty="0" smtClean="0"/>
              <a:t>- </a:t>
            </a:r>
            <a:r>
              <a:rPr lang="pl-PL" sz="3600" dirty="0" err="1" smtClean="0"/>
              <a:t>teur</a:t>
            </a:r>
            <a:endParaRPr lang="pl-PL" sz="36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 smtClean="0"/>
              <a:t>- </a:t>
            </a:r>
            <a:r>
              <a:rPr lang="pl-PL" sz="3600" dirty="0" err="1" smtClean="0"/>
              <a:t>trice</a:t>
            </a:r>
            <a:endParaRPr lang="pl-PL" sz="3600" dirty="0"/>
          </a:p>
        </p:txBody>
      </p:sp>
      <p:pic>
        <p:nvPicPr>
          <p:cNvPr id="7" name="Symbol zastępczy zawartości 6" descr="imagesCA9BGWHH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772816"/>
            <a:ext cx="2099444" cy="3119174"/>
          </a:xfrm>
        </p:spPr>
      </p:pic>
      <p:pic>
        <p:nvPicPr>
          <p:cNvPr id="8" name="Symbol zastępczy zawartości 7" descr="imagesCAM35H5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652120" y="1844824"/>
            <a:ext cx="2232248" cy="298016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58924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* </a:t>
            </a:r>
            <a:r>
              <a:rPr lang="fr-FR" sz="3100" dirty="0" smtClean="0"/>
              <a:t>bel, mol, vieil – devant un nom masculin qui commence par une voyelle, ex. un bel homme</a:t>
            </a:r>
            <a:endParaRPr lang="fr-FR" sz="31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8147248" cy="640080"/>
          </a:xfrm>
        </p:spPr>
        <p:txBody>
          <a:bodyPr/>
          <a:lstStyle/>
          <a:p>
            <a:pPr algn="ctr"/>
            <a:r>
              <a:rPr lang="fr-FR" sz="3600" dirty="0" smtClean="0">
                <a:solidFill>
                  <a:prstClr val="black"/>
                </a:solidFill>
              </a:rPr>
              <a:t>Adjectifs irréguliers courants</a:t>
            </a:r>
            <a:endParaRPr lang="fr-FR" dirty="0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sz="quarter" idx="2"/>
          </p:nvPr>
        </p:nvGraphicFramePr>
        <p:xfrm>
          <a:off x="1475656" y="1196751"/>
          <a:ext cx="5904656" cy="4358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52328"/>
                <a:gridCol w="2952328"/>
              </a:tblGrid>
              <a:tr h="3787903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beau*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mou*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vieux*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blanc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gentil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sec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gros</a:t>
                      </a:r>
                    </a:p>
                    <a:p>
                      <a:endParaRPr lang="fr-FR" sz="20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belle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molle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vieille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blanche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gentille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sèche</a:t>
                      </a:r>
                    </a:p>
                    <a:p>
                      <a:endParaRPr lang="fr-FR" sz="2000" dirty="0" smtClean="0"/>
                    </a:p>
                    <a:p>
                      <a:r>
                        <a:rPr lang="fr-FR" sz="2000" dirty="0" smtClean="0"/>
                        <a:t>grosse</a:t>
                      </a:r>
                      <a:endParaRPr lang="fr-FR" sz="20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66130"/>
          </a:xfrm>
        </p:spPr>
        <p:txBody>
          <a:bodyPr>
            <a:normAutofit fontScale="90000"/>
          </a:bodyPr>
          <a:lstStyle/>
          <a:p>
            <a:r>
              <a:rPr lang="pl-PL" sz="4000" dirty="0" err="1" smtClean="0"/>
              <a:t>Exercice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3100" dirty="0" err="1" smtClean="0"/>
              <a:t>Mettez</a:t>
            </a:r>
            <a:r>
              <a:rPr lang="pl-PL" sz="3100" dirty="0" smtClean="0"/>
              <a:t> </a:t>
            </a:r>
            <a:r>
              <a:rPr lang="pl-PL" sz="3100" dirty="0" err="1" smtClean="0"/>
              <a:t>au</a:t>
            </a:r>
            <a:r>
              <a:rPr lang="pl-PL" sz="3100" dirty="0" smtClean="0"/>
              <a:t> </a:t>
            </a:r>
            <a:r>
              <a:rPr lang="pl-PL" sz="3100" dirty="0" err="1" smtClean="0"/>
              <a:t>féminin</a:t>
            </a:r>
            <a:r>
              <a:rPr lang="pl-PL" sz="3100" dirty="0" smtClean="0"/>
              <a:t>:</a:t>
            </a:r>
            <a:endParaRPr lang="pl-PL" sz="3100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sz="2800" dirty="0" err="1" smtClean="0"/>
              <a:t>étranger</a:t>
            </a:r>
            <a:endParaRPr lang="pl-PL" sz="2800" dirty="0" smtClean="0"/>
          </a:p>
          <a:p>
            <a:r>
              <a:rPr lang="pl-PL" sz="2800" dirty="0" err="1" smtClean="0"/>
              <a:t>coréen</a:t>
            </a:r>
            <a:endParaRPr lang="pl-PL" sz="2800" dirty="0" smtClean="0"/>
          </a:p>
          <a:p>
            <a:r>
              <a:rPr lang="pl-PL" sz="2800" dirty="0" err="1" smtClean="0"/>
              <a:t>un</a:t>
            </a:r>
            <a:r>
              <a:rPr lang="pl-PL" sz="2800" dirty="0" smtClean="0"/>
              <a:t> </a:t>
            </a:r>
            <a:r>
              <a:rPr lang="pl-PL" sz="2800" dirty="0" err="1" smtClean="0"/>
              <a:t>chanteur</a:t>
            </a:r>
            <a:endParaRPr lang="pl-PL" sz="2800" dirty="0" smtClean="0"/>
          </a:p>
          <a:p>
            <a:r>
              <a:rPr lang="fr-FR" sz="2800" dirty="0" smtClean="0"/>
              <a:t>agressif</a:t>
            </a:r>
            <a:endParaRPr lang="pl-PL" sz="2800" dirty="0" smtClean="0"/>
          </a:p>
          <a:p>
            <a:r>
              <a:rPr lang="pl-PL" sz="2800" dirty="0" err="1" smtClean="0"/>
              <a:t>un</a:t>
            </a:r>
            <a:r>
              <a:rPr lang="pl-PL" sz="2800" dirty="0" smtClean="0"/>
              <a:t> </a:t>
            </a:r>
            <a:r>
              <a:rPr lang="pl-PL" sz="2800" dirty="0" err="1" smtClean="0"/>
              <a:t>journaliste</a:t>
            </a:r>
            <a:endParaRPr lang="pl-PL" sz="2800" dirty="0" smtClean="0"/>
          </a:p>
          <a:p>
            <a:r>
              <a:rPr lang="pl-PL" sz="2800" dirty="0" err="1" smtClean="0"/>
              <a:t>brésilien</a:t>
            </a:r>
            <a:endParaRPr lang="pl-PL" sz="2800" dirty="0" smtClean="0"/>
          </a:p>
          <a:p>
            <a:r>
              <a:rPr lang="pl-PL" sz="2800" dirty="0" smtClean="0"/>
              <a:t>grand</a:t>
            </a:r>
          </a:p>
          <a:p>
            <a:r>
              <a:rPr lang="pl-PL" sz="2800" dirty="0" smtClean="0"/>
              <a:t>mignon</a:t>
            </a:r>
          </a:p>
          <a:p>
            <a:r>
              <a:rPr lang="pl-PL" sz="2800" dirty="0" err="1" smtClean="0"/>
              <a:t>agriculteur</a:t>
            </a:r>
            <a:endParaRPr lang="pl-PL" sz="2800" dirty="0" smtClean="0"/>
          </a:p>
          <a:p>
            <a:pPr lvl="8" algn="r"/>
            <a:r>
              <a:rPr lang="pl-PL" sz="2800" dirty="0" smtClean="0"/>
              <a:t>Bon </a:t>
            </a:r>
            <a:r>
              <a:rPr lang="pl-PL" sz="2800" dirty="0" err="1" smtClean="0"/>
              <a:t>courage</a:t>
            </a:r>
            <a:r>
              <a:rPr lang="pl-PL" sz="2800" dirty="0" smtClean="0"/>
              <a:t> ! </a:t>
            </a:r>
            <a:r>
              <a:rPr lang="pl-PL" sz="2800" dirty="0" smtClean="0">
                <a:sym typeface="Wingdings" pitchFamily="2" charset="2"/>
              </a:rPr>
              <a:t></a:t>
            </a: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Corrigé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étranger</a:t>
            </a:r>
            <a:r>
              <a:rPr lang="pl-PL" dirty="0" smtClean="0"/>
              <a:t> </a:t>
            </a:r>
          </a:p>
          <a:p>
            <a:r>
              <a:rPr lang="pl-PL" dirty="0" err="1" smtClean="0"/>
              <a:t>coréen</a:t>
            </a:r>
            <a:endParaRPr lang="pl-PL" dirty="0" smtClean="0"/>
          </a:p>
          <a:p>
            <a:r>
              <a:rPr lang="pl-PL" dirty="0" err="1" smtClean="0"/>
              <a:t>un</a:t>
            </a:r>
            <a:r>
              <a:rPr lang="pl-PL" dirty="0" smtClean="0"/>
              <a:t> </a:t>
            </a:r>
            <a:r>
              <a:rPr lang="pl-PL" dirty="0" err="1" smtClean="0"/>
              <a:t>chanteur</a:t>
            </a:r>
            <a:endParaRPr lang="pl-PL" dirty="0" smtClean="0"/>
          </a:p>
          <a:p>
            <a:r>
              <a:rPr lang="fr-FR" dirty="0" smtClean="0"/>
              <a:t>agressif</a:t>
            </a:r>
            <a:endParaRPr lang="pl-PL" dirty="0" smtClean="0"/>
          </a:p>
          <a:p>
            <a:r>
              <a:rPr lang="pl-PL" dirty="0" err="1" smtClean="0"/>
              <a:t>un</a:t>
            </a:r>
            <a:r>
              <a:rPr lang="pl-PL" dirty="0" smtClean="0"/>
              <a:t> </a:t>
            </a:r>
            <a:r>
              <a:rPr lang="pl-PL" dirty="0" err="1" smtClean="0"/>
              <a:t>journaliste</a:t>
            </a:r>
            <a:endParaRPr lang="pl-PL" dirty="0" smtClean="0"/>
          </a:p>
          <a:p>
            <a:r>
              <a:rPr lang="pl-PL" dirty="0" err="1" smtClean="0"/>
              <a:t>brésilien</a:t>
            </a:r>
            <a:endParaRPr lang="pl-PL" dirty="0" smtClean="0"/>
          </a:p>
          <a:p>
            <a:r>
              <a:rPr lang="pl-PL" dirty="0" smtClean="0"/>
              <a:t>grand</a:t>
            </a:r>
          </a:p>
          <a:p>
            <a:r>
              <a:rPr lang="pl-PL" dirty="0" smtClean="0"/>
              <a:t>mignon</a:t>
            </a:r>
          </a:p>
          <a:p>
            <a:r>
              <a:rPr lang="pl-PL" dirty="0" err="1" smtClean="0"/>
              <a:t>agriculteur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étrangère</a:t>
            </a:r>
            <a:endParaRPr lang="pl-PL" dirty="0" smtClean="0"/>
          </a:p>
          <a:p>
            <a:r>
              <a:rPr lang="pl-PL" dirty="0" err="1" smtClean="0"/>
              <a:t>coréenne</a:t>
            </a:r>
            <a:endParaRPr lang="pl-PL" dirty="0" smtClean="0"/>
          </a:p>
          <a:p>
            <a:r>
              <a:rPr lang="pl-PL" dirty="0" err="1" smtClean="0"/>
              <a:t>une</a:t>
            </a:r>
            <a:r>
              <a:rPr lang="pl-PL" dirty="0" smtClean="0"/>
              <a:t> </a:t>
            </a:r>
            <a:r>
              <a:rPr lang="pl-PL" dirty="0" err="1" smtClean="0"/>
              <a:t>chanteuse</a:t>
            </a:r>
            <a:endParaRPr lang="pl-PL" dirty="0" smtClean="0"/>
          </a:p>
          <a:p>
            <a:r>
              <a:rPr lang="fr-FR" smtClean="0"/>
              <a:t>agressive</a:t>
            </a:r>
            <a:endParaRPr lang="pl-PL" dirty="0" smtClean="0"/>
          </a:p>
          <a:p>
            <a:r>
              <a:rPr lang="pl-PL" dirty="0" err="1" smtClean="0"/>
              <a:t>une</a:t>
            </a:r>
            <a:r>
              <a:rPr lang="pl-PL" dirty="0" smtClean="0"/>
              <a:t> </a:t>
            </a:r>
            <a:r>
              <a:rPr lang="pl-PL" dirty="0" err="1" smtClean="0"/>
              <a:t>journaliste</a:t>
            </a:r>
            <a:endParaRPr lang="pl-PL" dirty="0" smtClean="0"/>
          </a:p>
          <a:p>
            <a:r>
              <a:rPr lang="pl-PL" dirty="0" err="1" smtClean="0"/>
              <a:t>brésilienne</a:t>
            </a:r>
            <a:endParaRPr lang="pl-PL" dirty="0" smtClean="0"/>
          </a:p>
          <a:p>
            <a:r>
              <a:rPr lang="pl-PL" dirty="0" err="1" smtClean="0"/>
              <a:t>grande</a:t>
            </a:r>
            <a:endParaRPr lang="pl-PL" dirty="0" smtClean="0"/>
          </a:p>
          <a:p>
            <a:r>
              <a:rPr lang="pl-PL" dirty="0" err="1" smtClean="0"/>
              <a:t>mignonne</a:t>
            </a:r>
            <a:endParaRPr lang="pl-PL" dirty="0" smtClean="0"/>
          </a:p>
          <a:p>
            <a:r>
              <a:rPr lang="pl-PL" dirty="0" err="1" smtClean="0"/>
              <a:t>agricultrice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silenie">
  <a:themeElements>
    <a:clrScheme name="Przesileni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rzesileni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zesileni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179</TotalTime>
  <Words>154</Words>
  <Application>Microsoft Office PowerPoint</Application>
  <PresentationFormat>Pokaz na ekranie (4:3)</PresentationFormat>
  <Paragraphs>84</Paragraphs>
  <Slides>12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Przesilenie</vt:lpstr>
      <vt:lpstr>MASCULIN ET FEMININ   DES ADJECTIFS ET DES NOMS  DE PROFESSION</vt:lpstr>
      <vt:lpstr>Attention !  Si un adjectif ou un nom de profession au masculin finit par « e », la forme au féminin est la-même.  ex. un jeune homme russe=&gt; une jeune femme russe </vt:lpstr>
      <vt:lpstr> Il est italien.   Elle est italienne.</vt:lpstr>
      <vt:lpstr>Slajd 4</vt:lpstr>
      <vt:lpstr>Il est infirmier.     Elle est infirmière.</vt:lpstr>
      <vt:lpstr>Il est serveur.       Elle est serveuse.  Exception!  Il est professeur.           Elle est professeur. </vt:lpstr>
      <vt:lpstr>Slajd 7</vt:lpstr>
      <vt:lpstr>Slajd 8</vt:lpstr>
      <vt:lpstr>Exception ! un chanteur =&gt; une chanteuse</vt:lpstr>
      <vt:lpstr>* bel, mol, vieil – devant un nom masculin qui commence par une voyelle, ex. un bel homme</vt:lpstr>
      <vt:lpstr>Exercice Mettez au féminin:</vt:lpstr>
      <vt:lpstr>Corrigé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home</dc:creator>
  <cp:lastModifiedBy>Aneta</cp:lastModifiedBy>
  <cp:revision>24</cp:revision>
  <dcterms:created xsi:type="dcterms:W3CDTF">2011-06-02T03:06:16Z</dcterms:created>
  <dcterms:modified xsi:type="dcterms:W3CDTF">2012-04-15T07:11:44Z</dcterms:modified>
</cp:coreProperties>
</file>