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2" r:id="rId5"/>
    <p:sldId id="258" r:id="rId6"/>
    <p:sldId id="260" r:id="rId7"/>
    <p:sldId id="261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87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193DF-8C42-49C2-9D81-E6492029E879}" type="datetimeFigureOut">
              <a:rPr lang="fr-FR" smtClean="0"/>
              <a:pPr/>
              <a:t>17/03/2015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C0F98-34F5-4C04-B835-AFE1D31B5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jYb9YwBK6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id-ido.org/IMG/pdf/ACOSTA01.pdf" TargetMode="External"/><Relationship Id="rId7" Type="http://schemas.openxmlformats.org/officeDocument/2006/relationships/hyperlink" Target="http://www.monografias.com/trabajos27/deuda-externa/deuda-externa.shtml" TargetMode="External"/><Relationship Id="rId2" Type="http://schemas.openxmlformats.org/officeDocument/2006/relationships/hyperlink" Target="http://cadtm.org/IMG/pdf/toussaint0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ocable.fr/index.php?option=com_content&amp;view=category&amp;layout=videos&amp;id=54&amp;id_lang_quiz=4&amp;Itemid=636" TargetMode="External"/><Relationship Id="rId5" Type="http://schemas.openxmlformats.org/officeDocument/2006/relationships/hyperlink" Target="http://www.nuso.org/upload/articulos/3652_1.pdf" TargetMode="External"/><Relationship Id="rId4" Type="http://schemas.openxmlformats.org/officeDocument/2006/relationships/hyperlink" Target="http://l.facebook.com/lsr.php?u=http://blogs.gestion.pe/economiaparatodos/2012/05/impactos-de-la-crisis-sobre-am.html&amp;ext=1424877300&amp;hash=AcmgHSRgAxFfHvpAKkXbyaQ9S-zBKFwoiOilGY3QhQaJAA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834182" y="2708920"/>
            <a:ext cx="81752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latin typeface="Comic Sans MS" panose="030F0702030302020204" pitchFamily="66" charset="0"/>
              </a:rPr>
              <a:t>La Deuda externa en América Latina</a:t>
            </a:r>
            <a:endParaRPr lang="es-ES" sz="4800" dirty="0">
              <a:latin typeface="Comic Sans MS" panose="030F0702030302020204" pitchFamily="66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092280" y="5589240"/>
            <a:ext cx="194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latin typeface="Comic Sans MS" panose="030F0702030302020204" pitchFamily="66" charset="0"/>
              </a:rPr>
              <a:t>Boissin</a:t>
            </a:r>
            <a:r>
              <a:rPr lang="fr-FR" sz="1600" dirty="0" smtClean="0">
                <a:latin typeface="Comic Sans MS" panose="030F0702030302020204" pitchFamily="66" charset="0"/>
              </a:rPr>
              <a:t> Clémence</a:t>
            </a:r>
          </a:p>
          <a:p>
            <a:r>
              <a:rPr lang="fr-FR" sz="1600" dirty="0" smtClean="0">
                <a:latin typeface="Comic Sans MS" panose="030F0702030302020204" pitchFamily="66" charset="0"/>
              </a:rPr>
              <a:t>Boyer Prune</a:t>
            </a:r>
          </a:p>
          <a:p>
            <a:r>
              <a:rPr lang="fr-FR" sz="1600" dirty="0" smtClean="0">
                <a:latin typeface="Comic Sans MS" panose="030F0702030302020204" pitchFamily="66" charset="0"/>
              </a:rPr>
              <a:t>Roger Marie</a:t>
            </a:r>
          </a:p>
          <a:p>
            <a:r>
              <a:rPr lang="fr-FR" sz="1600" dirty="0" err="1" smtClean="0">
                <a:latin typeface="Comic Sans MS" panose="030F0702030302020204" pitchFamily="66" charset="0"/>
              </a:rPr>
              <a:t>Tardy</a:t>
            </a:r>
            <a:r>
              <a:rPr lang="fr-FR" sz="1600" dirty="0" smtClean="0">
                <a:latin typeface="Comic Sans MS" panose="030F0702030302020204" pitchFamily="66" charset="0"/>
              </a:rPr>
              <a:t> Léa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>
                <a:lumMod val="50000"/>
              </a:schemeClr>
            </a:gs>
            <a:gs pos="100000">
              <a:schemeClr val="bg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>
                <a:latin typeface="Comic Sans MS" panose="030F0702030302020204" pitchFamily="66" charset="0"/>
              </a:rPr>
              <a:t>Desarrollo</a:t>
            </a:r>
            <a:r>
              <a:rPr lang="fr-FR" dirty="0" smtClean="0">
                <a:latin typeface="Comic Sans MS" panose="030F0702030302020204" pitchFamily="66" charset="0"/>
              </a:rPr>
              <a:t> de la </a:t>
            </a:r>
            <a:r>
              <a:rPr lang="es-ES_tradnl" dirty="0" smtClean="0">
                <a:latin typeface="Comic Sans MS" panose="030F0702030302020204" pitchFamily="66" charset="0"/>
              </a:rPr>
              <a:t>crisis</a:t>
            </a:r>
            <a:r>
              <a:rPr lang="fr-FR" dirty="0" smtClean="0">
                <a:latin typeface="Comic Sans MS" panose="030F0702030302020204" pitchFamily="66" charset="0"/>
              </a:rPr>
              <a:t> </a:t>
            </a:r>
            <a:r>
              <a:rPr lang="fr-FR" dirty="0" err="1" smtClean="0">
                <a:latin typeface="Comic Sans MS" panose="030F0702030302020204" pitchFamily="66" charset="0"/>
              </a:rPr>
              <a:t>durante</a:t>
            </a:r>
            <a:r>
              <a:rPr lang="fr-FR" dirty="0" smtClean="0">
                <a:latin typeface="Comic Sans MS" panose="030F0702030302020204" pitchFamily="66" charset="0"/>
              </a:rPr>
              <a:t> el </a:t>
            </a:r>
            <a:r>
              <a:rPr lang="fr-FR" dirty="0" err="1" smtClean="0">
                <a:latin typeface="Comic Sans MS" panose="030F0702030302020204" pitchFamily="66" charset="0"/>
              </a:rPr>
              <a:t>siglo</a:t>
            </a:r>
            <a:r>
              <a:rPr lang="fr-FR" dirty="0" smtClean="0">
                <a:latin typeface="Comic Sans MS" panose="030F0702030302020204" pitchFamily="66" charset="0"/>
              </a:rPr>
              <a:t> </a:t>
            </a:r>
            <a:r>
              <a:rPr lang="fr-FR" dirty="0" smtClean="0">
                <a:latin typeface="Comic Sans MS" panose="030F0702030302020204" pitchFamily="66" charset="0"/>
              </a:rPr>
              <a:t>XX</a:t>
            </a:r>
            <a:endParaRPr lang="fr-FR" dirty="0">
              <a:latin typeface="Comic Sans MS" panose="030F0702030302020204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5760" y="2132856"/>
            <a:ext cx="889248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 smtClean="0">
                <a:latin typeface="Comic Sans MS" panose="030F0702030302020204" pitchFamily="66" charset="0"/>
              </a:rPr>
              <a:t>1930 : </a:t>
            </a:r>
            <a:r>
              <a:rPr lang="es-ES_tradnl" dirty="0" smtClean="0">
                <a:latin typeface="Comic Sans MS" panose="030F0702030302020204" pitchFamily="66" charset="0"/>
              </a:rPr>
              <a:t>Primera Crisis </a:t>
            </a:r>
          </a:p>
          <a:p>
            <a:pPr algn="just">
              <a:buNone/>
            </a:pPr>
            <a:r>
              <a:rPr lang="es-ES_tradnl" dirty="0" smtClean="0">
                <a:latin typeface="Comic Sans MS" panose="030F0702030302020204" pitchFamily="66" charset="0"/>
              </a:rPr>
              <a:t>-&gt; una decena de países tomaron la decisión de cesar de pagar su deuda.</a:t>
            </a:r>
          </a:p>
          <a:p>
            <a:pPr algn="just">
              <a:buNone/>
            </a:pPr>
            <a:endParaRPr lang="es-ES_tradnl" dirty="0" smtClean="0">
              <a:latin typeface="Comic Sans MS" panose="030F0702030302020204" pitchFamily="66" charset="0"/>
            </a:endParaRPr>
          </a:p>
          <a:p>
            <a:pPr algn="just"/>
            <a:r>
              <a:rPr lang="es-ES_tradnl" dirty="0" smtClean="0">
                <a:latin typeface="Comic Sans MS" panose="030F0702030302020204" pitchFamily="66" charset="0"/>
              </a:rPr>
              <a:t>1982 : Segunda Crisis</a:t>
            </a:r>
          </a:p>
          <a:p>
            <a:pPr algn="just">
              <a:buNone/>
            </a:pPr>
            <a:r>
              <a:rPr lang="es-ES_tradnl" dirty="0" smtClean="0">
                <a:latin typeface="Comic Sans MS" panose="030F0702030302020204" pitchFamily="66" charset="0"/>
              </a:rPr>
              <a:t>-&gt; causada por la choque petrolero. </a:t>
            </a:r>
          </a:p>
          <a:p>
            <a:pPr algn="just">
              <a:buNone/>
            </a:pPr>
            <a:endParaRPr lang="es-ES_tradnl" dirty="0" smtClean="0">
              <a:latin typeface="Comic Sans MS" panose="030F0702030302020204" pitchFamily="66" charset="0"/>
            </a:endParaRPr>
          </a:p>
          <a:p>
            <a:pPr algn="just"/>
            <a:r>
              <a:rPr lang="es-ES_tradnl" dirty="0" smtClean="0">
                <a:latin typeface="Comic Sans MS" panose="030F0702030302020204" pitchFamily="66" charset="0"/>
              </a:rPr>
              <a:t>Los años 90’ : Plan de rescate    </a:t>
            </a:r>
            <a:endParaRPr lang="es-ES_tradnl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>
                <a:lumMod val="50000"/>
              </a:schemeClr>
            </a:gs>
            <a:gs pos="100000">
              <a:schemeClr val="bg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5324" t="12827" r="26164" b="17206"/>
          <a:stretch>
            <a:fillRect/>
          </a:stretch>
        </p:blipFill>
        <p:spPr bwMode="auto">
          <a:xfrm>
            <a:off x="714348" y="44624"/>
            <a:ext cx="7930780" cy="6702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>
                <a:lumMod val="50000"/>
              </a:schemeClr>
            </a:gs>
            <a:gs pos="100000">
              <a:schemeClr val="bg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>
                <a:latin typeface="Comic Sans MS" panose="030F0702030302020204" pitchFamily="66" charset="0"/>
              </a:rPr>
              <a:t>Desarrollo</a:t>
            </a:r>
            <a:r>
              <a:rPr lang="fr-FR" dirty="0" smtClean="0">
                <a:latin typeface="Comic Sans MS" panose="030F0702030302020204" pitchFamily="66" charset="0"/>
              </a:rPr>
              <a:t> de la </a:t>
            </a:r>
            <a:r>
              <a:rPr lang="es-ES_tradnl" dirty="0" smtClean="0">
                <a:latin typeface="Comic Sans MS" panose="030F0702030302020204" pitchFamily="66" charset="0"/>
              </a:rPr>
              <a:t>crisis</a:t>
            </a:r>
            <a:r>
              <a:rPr lang="fr-FR" dirty="0" smtClean="0">
                <a:latin typeface="Comic Sans MS" panose="030F0702030302020204" pitchFamily="66" charset="0"/>
              </a:rPr>
              <a:t> </a:t>
            </a:r>
            <a:r>
              <a:rPr lang="fr-FR" dirty="0" err="1" smtClean="0">
                <a:latin typeface="Comic Sans MS" panose="030F0702030302020204" pitchFamily="66" charset="0"/>
              </a:rPr>
              <a:t>durante</a:t>
            </a:r>
            <a:r>
              <a:rPr lang="fr-FR" dirty="0" smtClean="0">
                <a:latin typeface="Comic Sans MS" panose="030F0702030302020204" pitchFamily="66" charset="0"/>
              </a:rPr>
              <a:t> el </a:t>
            </a:r>
            <a:r>
              <a:rPr lang="fr-FR" dirty="0" err="1" smtClean="0">
                <a:latin typeface="Comic Sans MS" panose="030F0702030302020204" pitchFamily="66" charset="0"/>
              </a:rPr>
              <a:t>siglo</a:t>
            </a:r>
            <a:r>
              <a:rPr lang="fr-FR" dirty="0" smtClean="0">
                <a:latin typeface="Comic Sans MS" panose="030F0702030302020204" pitchFamily="66" charset="0"/>
              </a:rPr>
              <a:t> </a:t>
            </a:r>
            <a:r>
              <a:rPr lang="fr-FR" dirty="0" smtClean="0">
                <a:latin typeface="Comic Sans MS" panose="030F0702030302020204" pitchFamily="66" charset="0"/>
              </a:rPr>
              <a:t>XX</a:t>
            </a:r>
            <a:endParaRPr lang="fr-FR" dirty="0">
              <a:latin typeface="Comic Sans MS" panose="030F0702030302020204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2132856"/>
            <a:ext cx="8229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 smtClean="0">
                <a:latin typeface="Comic Sans MS" panose="030F0702030302020204" pitchFamily="66" charset="0"/>
              </a:rPr>
              <a:t>1930 : </a:t>
            </a:r>
            <a:r>
              <a:rPr lang="es-ES_tradnl" dirty="0" smtClean="0">
                <a:latin typeface="Comic Sans MS" panose="030F0702030302020204" pitchFamily="66" charset="0"/>
              </a:rPr>
              <a:t>Primera Crisis </a:t>
            </a:r>
          </a:p>
          <a:p>
            <a:pPr algn="just">
              <a:buNone/>
            </a:pPr>
            <a:r>
              <a:rPr lang="es-ES_tradnl" dirty="0" smtClean="0">
                <a:latin typeface="Comic Sans MS" panose="030F0702030302020204" pitchFamily="66" charset="0"/>
              </a:rPr>
              <a:t>-&gt; una decena de países tomaron la decisión de cesar de pagar su deuda.</a:t>
            </a:r>
          </a:p>
          <a:p>
            <a:pPr algn="just">
              <a:buNone/>
            </a:pPr>
            <a:endParaRPr lang="es-ES_tradnl" dirty="0" smtClean="0">
              <a:latin typeface="Comic Sans MS" panose="030F0702030302020204" pitchFamily="66" charset="0"/>
            </a:endParaRPr>
          </a:p>
          <a:p>
            <a:pPr algn="just"/>
            <a:r>
              <a:rPr lang="es-ES_tradnl" dirty="0" smtClean="0">
                <a:latin typeface="Comic Sans MS" panose="030F0702030302020204" pitchFamily="66" charset="0"/>
              </a:rPr>
              <a:t>1982 : Segunda Crisis</a:t>
            </a:r>
          </a:p>
          <a:p>
            <a:pPr algn="just">
              <a:buNone/>
            </a:pPr>
            <a:r>
              <a:rPr lang="es-ES_tradnl" dirty="0" smtClean="0">
                <a:latin typeface="Comic Sans MS" panose="030F0702030302020204" pitchFamily="66" charset="0"/>
              </a:rPr>
              <a:t>-&gt; causada por la choque petrolero. </a:t>
            </a:r>
          </a:p>
          <a:p>
            <a:pPr algn="just">
              <a:buNone/>
            </a:pPr>
            <a:endParaRPr lang="es-ES_tradnl" dirty="0" smtClean="0">
              <a:latin typeface="Comic Sans MS" panose="030F0702030302020204" pitchFamily="66" charset="0"/>
            </a:endParaRPr>
          </a:p>
          <a:p>
            <a:pPr algn="just"/>
            <a:r>
              <a:rPr lang="es-ES_tradnl" dirty="0" smtClean="0">
                <a:latin typeface="Comic Sans MS" panose="030F0702030302020204" pitchFamily="66" charset="0"/>
              </a:rPr>
              <a:t>Los años 90’ : Plan de rescate    </a:t>
            </a:r>
            <a:endParaRPr lang="es-ES_tradnl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>
                <a:lumMod val="50000"/>
              </a:schemeClr>
            </a:gs>
            <a:gs pos="100000">
              <a:schemeClr val="bg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latin typeface="Comic Sans MS" panose="030F0702030302020204" pitchFamily="66" charset="0"/>
              </a:rPr>
              <a:t>Impacto social de la crisis</a:t>
            </a:r>
            <a:endParaRPr lang="es-ES_tradnl" dirty="0">
              <a:latin typeface="Comic Sans MS" panose="030F0702030302020204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dirty="0" smtClean="0"/>
          </a:p>
          <a:p>
            <a:pPr algn="just"/>
            <a:r>
              <a:rPr lang="es-ES_tradnl" dirty="0" smtClean="0">
                <a:latin typeface="Comic Sans MS" panose="030F0702030302020204" pitchFamily="66" charset="0"/>
              </a:rPr>
              <a:t>Fuerte degradación de los intercambios comerciales.</a:t>
            </a:r>
            <a:endParaRPr lang="es-ES_tradnl" dirty="0">
              <a:latin typeface="Comic Sans MS" panose="030F0702030302020204" pitchFamily="66" charset="0"/>
            </a:endParaRPr>
          </a:p>
          <a:p>
            <a:pPr algn="just">
              <a:buNone/>
            </a:pPr>
            <a:endParaRPr lang="es-ES_tradnl" dirty="0">
              <a:latin typeface="Comic Sans MS" panose="030F0702030302020204" pitchFamily="66" charset="0"/>
            </a:endParaRPr>
          </a:p>
          <a:p>
            <a:pPr algn="just"/>
            <a:r>
              <a:rPr lang="es-ES_tradnl" dirty="0" smtClean="0">
                <a:latin typeface="Comic Sans MS" panose="030F0702030302020204" pitchFamily="66" charset="0"/>
              </a:rPr>
              <a:t>Las Canarias, el nuevo refugio de los Venezolanos frente a la penuria </a:t>
            </a:r>
            <a:r>
              <a:rPr lang="fr-FR" dirty="0">
                <a:latin typeface="Comic Sans MS" panose="030F0702030302020204" pitchFamily="66" charset="0"/>
                <a:hlinkClick r:id="rId2"/>
              </a:rPr>
              <a:t>https://www.youtube.com/watch?v=hjYb9YwBK6o</a:t>
            </a:r>
            <a:endParaRPr lang="es-ES_tradnl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1">
                <a:lumMod val="50000"/>
              </a:schemeClr>
            </a:gs>
            <a:gs pos="100000">
              <a:schemeClr val="bg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14700" y="332656"/>
            <a:ext cx="2314600" cy="1143000"/>
          </a:xfrm>
        </p:spPr>
        <p:txBody>
          <a:bodyPr/>
          <a:lstStyle/>
          <a:p>
            <a:r>
              <a:rPr lang="es-ES_tradnl" dirty="0" smtClean="0">
                <a:latin typeface="Comic Sans MS" panose="030F0702030302020204" pitchFamily="66" charset="0"/>
              </a:rPr>
              <a:t>Fuentes</a:t>
            </a:r>
            <a:endParaRPr lang="es-ES_tradnl" dirty="0">
              <a:latin typeface="Comic Sans MS" panose="030F0702030302020204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s-ES_tradnl" sz="2400" dirty="0" smtClean="0">
                <a:hlinkClick r:id="rId2"/>
              </a:rPr>
              <a:t>http://cadtm.org/IMG/pdf/toussaint01.pdf</a:t>
            </a:r>
            <a:endParaRPr lang="es-ES_tradnl" sz="2400" dirty="0" smtClean="0"/>
          </a:p>
          <a:p>
            <a:r>
              <a:rPr lang="es-ES_tradnl" sz="2400" dirty="0" smtClean="0">
                <a:hlinkClick r:id="rId3"/>
              </a:rPr>
              <a:t>http://www.oid-ido.org/IMG/pdf/ACOSTA01.pdf</a:t>
            </a:r>
            <a:endParaRPr lang="es-ES_tradnl" sz="2400" dirty="0" smtClean="0"/>
          </a:p>
          <a:p>
            <a:r>
              <a:rPr lang="es-ES_tradnl" sz="2400" dirty="0" smtClean="0">
                <a:hlinkClick r:id="rId4"/>
              </a:rPr>
              <a:t>http://l.facebook.com/lsr.php?u=http%3A%2F%2Fblogs.gestion.pe%2Feconomiaparatodos%2F2012%2F05%2Fimpactos-de-la-crisis-sobre-am.html&amp;ext=1424877300&amp;hash=AcmgHSRgAxFfHvpAKkXbyaQ9S-zBKFwoiOilGY3QhQaJAA</a:t>
            </a:r>
            <a:endParaRPr lang="es-ES_tradnl" sz="2400" dirty="0" smtClean="0"/>
          </a:p>
          <a:p>
            <a:r>
              <a:rPr lang="es-ES_tradnl" sz="2400" dirty="0" smtClean="0">
                <a:hlinkClick r:id="rId5"/>
              </a:rPr>
              <a:t>http://www.nuso.org/upload/articulos/3652_1.pdf</a:t>
            </a:r>
            <a:endParaRPr lang="es-ES_tradnl" sz="2400" dirty="0" smtClean="0"/>
          </a:p>
          <a:p>
            <a:r>
              <a:rPr lang="fr-FR" sz="2400" dirty="0">
                <a:hlinkClick r:id="rId6"/>
              </a:rPr>
              <a:t>http://</a:t>
            </a:r>
            <a:r>
              <a:rPr lang="fr-FR" sz="2400" dirty="0" smtClean="0">
                <a:hlinkClick r:id="rId6"/>
              </a:rPr>
              <a:t>www.vocable.fr/index.php?option=com_content&amp;view=category&amp;layout=videos&amp;id=54&amp;id_lang_quiz=4&amp;Itemid=636</a:t>
            </a:r>
            <a:endParaRPr lang="fr-FR" sz="2400" dirty="0" smtClean="0"/>
          </a:p>
          <a:p>
            <a:r>
              <a:rPr lang="fr-FR" sz="2400" u="sng" dirty="0">
                <a:hlinkClick r:id="rId7"/>
              </a:rPr>
              <a:t>http://www.monografias.com/trabajos27/deuda-externa/deuda-externa.shtml#proces</a:t>
            </a:r>
            <a:endParaRPr lang="fr-FR" sz="2400" dirty="0"/>
          </a:p>
          <a:p>
            <a:endParaRPr lang="es-ES_tradnl" sz="2400" dirty="0"/>
          </a:p>
        </p:txBody>
      </p:sp>
      <p:cxnSp>
        <p:nvCxnSpPr>
          <p:cNvPr id="5" name="Connecteur droit 4"/>
          <p:cNvCxnSpPr>
            <a:stCxn id="2" idx="1"/>
          </p:cNvCxnSpPr>
          <p:nvPr/>
        </p:nvCxnSpPr>
        <p:spPr>
          <a:xfrm flipH="1">
            <a:off x="611560" y="904156"/>
            <a:ext cx="28031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 flipH="1">
            <a:off x="5729300" y="908720"/>
            <a:ext cx="28031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E\Downloads\muchas-gracias-por-vuestra-atención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714356"/>
            <a:ext cx="4653659" cy="5429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153</Words>
  <Application>Microsoft Office PowerPoint</Application>
  <PresentationFormat>Affichage à l'écran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Comic Sans MS</vt:lpstr>
      <vt:lpstr>Thème Office</vt:lpstr>
      <vt:lpstr>Présentation PowerPoint</vt:lpstr>
      <vt:lpstr>Desarrollo de la crisis durante el siglo XX</vt:lpstr>
      <vt:lpstr>Présentation PowerPoint</vt:lpstr>
      <vt:lpstr>Desarrollo de la crisis durante el siglo XX</vt:lpstr>
      <vt:lpstr>Impacto social de la crisis</vt:lpstr>
      <vt:lpstr>Fuentes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CE</dc:creator>
  <cp:lastModifiedBy>Léa</cp:lastModifiedBy>
  <cp:revision>7</cp:revision>
  <dcterms:created xsi:type="dcterms:W3CDTF">2015-02-25T14:35:33Z</dcterms:created>
  <dcterms:modified xsi:type="dcterms:W3CDTF">2015-03-17T16:29:37Z</dcterms:modified>
</cp:coreProperties>
</file>