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7" r:id="rId4"/>
    <p:sldId id="268" r:id="rId5"/>
    <p:sldId id="257" r:id="rId6"/>
    <p:sldId id="259" r:id="rId7"/>
    <p:sldId id="261" r:id="rId8"/>
    <p:sldId id="260" r:id="rId9"/>
    <p:sldId id="264" r:id="rId10"/>
    <p:sldId id="262" r:id="rId11"/>
    <p:sldId id="265" r:id="rId12"/>
    <p:sldId id="26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2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76" y="3776472"/>
            <a:ext cx="7196328" cy="147002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76" y="5257800"/>
            <a:ext cx="7196328" cy="98755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Font typeface="Wingdings 2" pitchFamily="18" charset="2"/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6889" y="3774328"/>
            <a:ext cx="7199311" cy="1470025"/>
          </a:xfrm>
        </p:spPr>
        <p:txBody>
          <a:bodyPr anchor="b" anchorCtr="0"/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6888" y="5257800"/>
            <a:ext cx="7199312" cy="9906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 rot="504148">
            <a:off x="4493544" y="555043"/>
            <a:ext cx="4142460" cy="308539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2236694"/>
            <a:ext cx="7612063" cy="13620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3617259"/>
            <a:ext cx="7612063" cy="1500187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80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5175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9637" y="2084388"/>
            <a:ext cx="3657600" cy="41830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4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174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9637" y="1687512"/>
            <a:ext cx="3657600" cy="9032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9637" y="2649071"/>
            <a:ext cx="3657600" cy="360829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5800" y="381000"/>
            <a:ext cx="4149725" cy="58864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175" y="4267200"/>
            <a:ext cx="7612063" cy="1100138"/>
          </a:xfrm>
        </p:spPr>
        <p:txBody>
          <a:bodyPr anchor="b"/>
          <a:lstStyle>
            <a:lvl1pPr algn="ctr">
              <a:defRPr sz="4400" b="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4040">
            <a:off x="1779080" y="450465"/>
            <a:ext cx="5486400" cy="3626214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2000"/>
              </a:spcBef>
              <a:buFont typeface="Wingdings 2" pitchFamily="18" charset="2"/>
              <a:buNone/>
              <a:defRPr sz="1800" kern="1200">
                <a:solidFill>
                  <a:schemeClr val="bg1"/>
                </a:solidFill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5175" y="5443538"/>
            <a:ext cx="7612063" cy="804862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effectLst>
                  <a:outerShdw blurRad="63500" dist="50800" dir="27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946" y="381000"/>
            <a:ext cx="3250360" cy="16319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946" y="2084389"/>
            <a:ext cx="3250360" cy="3935412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 algn="ctr" defTabSz="914400" rtl="0" eaLnBrk="1" latinLnBrk="0" hangingPunct="1">
              <a:spcBef>
                <a:spcPts val="600"/>
              </a:spcBef>
              <a:buNone/>
              <a:defRPr sz="1800" b="0" kern="1200">
                <a:solidFill>
                  <a:schemeClr val="tx2"/>
                </a:solidFill>
                <a:effectLst>
                  <a:outerShdw blurRad="50800" dist="25400" dir="2700000" algn="tl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495800" y="6356350"/>
            <a:ext cx="1143000" cy="365125"/>
          </a:xfrm>
        </p:spPr>
        <p:txBody>
          <a:bodyPr/>
          <a:lstStyle>
            <a:lvl1pPr algn="l">
              <a:defRPr/>
            </a:lvl1pPr>
          </a:lstStyle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791200" y="6356350"/>
            <a:ext cx="2895600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67426" y="6356350"/>
            <a:ext cx="5334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4"/>
          </p:nvPr>
        </p:nvSpPr>
        <p:spPr>
          <a:xfrm rot="307655">
            <a:off x="4082874" y="3187732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72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 rot="21414752">
            <a:off x="4623469" y="338031"/>
            <a:ext cx="4141140" cy="2881378"/>
          </a:xfrm>
          <a:solidFill>
            <a:srgbClr val="FFFFFF">
              <a:shade val="85000"/>
            </a:srgbClr>
          </a:solidFill>
          <a:ln w="38100" cap="sq">
            <a:solidFill>
              <a:srgbClr val="FDFDFD"/>
            </a:solidFill>
            <a:miter lim="800000"/>
          </a:ln>
          <a:effectLst>
            <a:outerShdw blurRad="88900" dist="25400" dir="5400000" sx="101000" sy="101000" algn="t" rotWithShape="0">
              <a:prstClr val="black">
                <a:alpha val="5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0" y="457200"/>
            <a:ext cx="1497106" cy="5810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6888" y="457200"/>
            <a:ext cx="6513511" cy="581025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5174" y="79468"/>
            <a:ext cx="7612063" cy="141763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175" y="2070846"/>
            <a:ext cx="7612064" cy="4182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dirty="0" smtClean="0"/>
              <a:t>Eighth level</a:t>
            </a:r>
          </a:p>
          <a:p>
            <a:pPr lvl="8"/>
            <a:r>
              <a:rPr lang="en-US" dirty="0" smtClean="0"/>
              <a:t>Ninth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3CEC41E-48BD-4881-B6FF-D82EEBBCD904}" type="datetimeFigureOut">
              <a:rPr lang="en-US" smtClean="0"/>
              <a:t>25/03/15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75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59A5F39-4CE7-434C-A5CB-50A36345160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2"/>
          </a:solidFill>
          <a:effectLst>
            <a:outerShdw blurRad="50800" dist="25400" dir="2700000" algn="tl" rotWithShape="0">
              <a:schemeClr val="bg1">
                <a:alpha val="40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Font typeface="Wingdings 2" pitchFamily="18" charset="2"/>
        <a:buChar char=""/>
        <a:defRPr sz="24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2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 smtClean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Font typeface="Wingdings 2" pitchFamily="18" charset="2"/>
        <a:buChar char=""/>
        <a:defRPr lang="en-US" sz="1800" kern="1200" dirty="0">
          <a:solidFill>
            <a:schemeClr val="bg1"/>
          </a:solidFill>
          <a:effectLst>
            <a:outerShdw blurRad="63500" dist="50800" dir="2700000" algn="tl" rotWithShape="0">
              <a:prstClr val="black">
                <a:alpha val="50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_tradnl" dirty="0" smtClean="0"/>
              <a:t>Importaciones e Exportaciones en América Latina</a:t>
            </a:r>
            <a:endParaRPr lang="es-ES_tradnl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27686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814" y="238239"/>
            <a:ext cx="7612063" cy="1417638"/>
          </a:xfrm>
        </p:spPr>
        <p:txBody>
          <a:bodyPr/>
          <a:lstStyle/>
          <a:p>
            <a:r>
              <a:rPr lang="fr-FR" sz="4000" dirty="0" smtClean="0"/>
              <a:t>La 10 </a:t>
            </a:r>
            <a:r>
              <a:rPr lang="fr-FR" sz="4000" dirty="0" err="1" smtClean="0"/>
              <a:t>empresas</a:t>
            </a:r>
            <a:r>
              <a:rPr lang="fr-FR" sz="4000" dirty="0" smtClean="0"/>
              <a:t> mas importantes de </a:t>
            </a:r>
            <a:r>
              <a:rPr lang="fr-FR" sz="4000" dirty="0" err="1" smtClean="0"/>
              <a:t>América</a:t>
            </a:r>
            <a:r>
              <a:rPr lang="fr-FR" sz="4000" dirty="0" smtClean="0"/>
              <a:t> Latina en 2013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" y="1797006"/>
            <a:ext cx="8996266" cy="5327630"/>
          </a:xfrm>
        </p:spPr>
        <p:txBody>
          <a:bodyPr>
            <a:normAutofit fontScale="55000" lnSpcReduction="20000"/>
          </a:bodyPr>
          <a:lstStyle/>
          <a:p>
            <a:r>
              <a:rPr lang="fr-FR" b="1" dirty="0"/>
              <a:t>1 - </a:t>
            </a:r>
            <a:r>
              <a:rPr lang="fr-FR" b="1" dirty="0" err="1"/>
              <a:t>Petrobras</a:t>
            </a:r>
            <a:r>
              <a:rPr lang="fr-FR" b="1" dirty="0"/>
              <a:t> (Brésil)</a:t>
            </a:r>
            <a:r>
              <a:rPr lang="fr-FR" dirty="0" smtClean="0"/>
              <a:t> </a:t>
            </a:r>
            <a:r>
              <a:rPr lang="fr-FR" sz="2500" dirty="0" err="1" smtClean="0"/>
              <a:t>Beneficios</a:t>
            </a:r>
            <a:r>
              <a:rPr lang="fr-FR" sz="2500" dirty="0" smtClean="0"/>
              <a:t> al primer trimestre 2013 </a:t>
            </a:r>
            <a:r>
              <a:rPr lang="fr-FR" sz="2500" dirty="0"/>
              <a:t>: US$ 3,8 </a:t>
            </a:r>
            <a:r>
              <a:rPr lang="fr-FR" sz="2500" dirty="0" err="1" smtClean="0"/>
              <a:t>billones</a:t>
            </a:r>
            <a:r>
              <a:rPr lang="fr-FR" sz="2500" dirty="0" smtClean="0"/>
              <a:t>  </a:t>
            </a:r>
            <a:r>
              <a:rPr lang="fr-FR" sz="2500" b="1" dirty="0" smtClean="0"/>
              <a:t>2 </a:t>
            </a:r>
            <a:r>
              <a:rPr lang="fr-FR" sz="2500" b="1" dirty="0"/>
              <a:t>- Vale (Brésil)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: </a:t>
            </a:r>
            <a:r>
              <a:rPr lang="fr-FR" sz="2500" dirty="0"/>
              <a:t>US$ 3,07 </a:t>
            </a:r>
            <a:r>
              <a:rPr lang="fr-FR" sz="2500" dirty="0" err="1" smtClean="0"/>
              <a:t>billones</a:t>
            </a:r>
            <a:r>
              <a:rPr lang="fr-FR" sz="2500" dirty="0" smtClean="0"/>
              <a:t>  </a:t>
            </a:r>
            <a:r>
              <a:rPr lang="fr-FR" sz="2500" b="1" dirty="0" smtClean="0"/>
              <a:t>3 </a:t>
            </a:r>
            <a:r>
              <a:rPr lang="fr-FR" sz="2500" b="1" dirty="0"/>
              <a:t>- </a:t>
            </a:r>
            <a:r>
              <a:rPr lang="fr-FR" sz="2500" b="1" dirty="0" err="1"/>
              <a:t>América</a:t>
            </a:r>
            <a:r>
              <a:rPr lang="fr-FR" sz="2500" b="1" dirty="0"/>
              <a:t> </a:t>
            </a:r>
            <a:r>
              <a:rPr lang="fr-FR" sz="2500" b="1" dirty="0" err="1"/>
              <a:t>Móvil</a:t>
            </a:r>
            <a:r>
              <a:rPr lang="fr-FR" sz="2500" b="1" dirty="0"/>
              <a:t> (Mexique)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 </a:t>
            </a:r>
            <a:r>
              <a:rPr lang="fr-FR" sz="2500" dirty="0"/>
              <a:t>: US$ </a:t>
            </a:r>
            <a:r>
              <a:rPr lang="fr-FR" sz="2500" dirty="0" smtClean="0"/>
              <a:t>2,1 </a:t>
            </a:r>
            <a:r>
              <a:rPr lang="fr-FR" sz="2500" dirty="0" err="1" smtClean="0"/>
              <a:t>billones</a:t>
            </a:r>
            <a:r>
              <a:rPr lang="fr-FR" sz="2500" dirty="0" smtClean="0"/>
              <a:t> </a:t>
            </a:r>
            <a:r>
              <a:rPr lang="fr-FR" sz="2500" dirty="0"/>
              <a:t> </a:t>
            </a:r>
            <a:r>
              <a:rPr lang="fr-FR" sz="2500" b="1" dirty="0"/>
              <a:t>4 - </a:t>
            </a:r>
            <a:r>
              <a:rPr lang="fr-FR" sz="2500" b="1" dirty="0" err="1"/>
              <a:t>Ecopetrol</a:t>
            </a:r>
            <a:r>
              <a:rPr lang="fr-FR" sz="2500" b="1" dirty="0"/>
              <a:t> (Colombie)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: </a:t>
            </a:r>
            <a:r>
              <a:rPr lang="fr-FR" sz="2500" dirty="0"/>
              <a:t>US$ 1,9 </a:t>
            </a:r>
            <a:r>
              <a:rPr lang="fr-FR" sz="2500" dirty="0" err="1" smtClean="0"/>
              <a:t>billones</a:t>
            </a:r>
            <a:r>
              <a:rPr lang="fr-FR" sz="2500" dirty="0" smtClean="0"/>
              <a:t> </a:t>
            </a:r>
            <a:r>
              <a:rPr lang="fr-FR" sz="2500" dirty="0"/>
              <a:t> </a:t>
            </a:r>
            <a:r>
              <a:rPr lang="fr-FR" sz="2500" b="1" dirty="0"/>
              <a:t>5 - </a:t>
            </a:r>
            <a:r>
              <a:rPr lang="fr-FR" sz="2500" b="1" dirty="0" err="1"/>
              <a:t>Itaú</a:t>
            </a:r>
            <a:r>
              <a:rPr lang="fr-FR" sz="2500" b="1" dirty="0"/>
              <a:t> </a:t>
            </a:r>
            <a:r>
              <a:rPr lang="fr-FR" sz="2500" b="1" dirty="0" err="1"/>
              <a:t>Unibanco</a:t>
            </a:r>
            <a:r>
              <a:rPr lang="fr-FR" sz="2500" b="1" dirty="0"/>
              <a:t> (Brésil)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 </a:t>
            </a:r>
            <a:r>
              <a:rPr lang="fr-FR" sz="2500" dirty="0"/>
              <a:t>: US$ 1,7 </a:t>
            </a:r>
            <a:r>
              <a:rPr lang="fr-FR" sz="2500" dirty="0" err="1"/>
              <a:t>billones</a:t>
            </a:r>
            <a:r>
              <a:rPr lang="fr-FR" sz="2500" dirty="0"/>
              <a:t> </a:t>
            </a:r>
            <a:r>
              <a:rPr lang="fr-FR" sz="2500" dirty="0" smtClean="0"/>
              <a:t> </a:t>
            </a:r>
            <a:r>
              <a:rPr lang="fr-FR" sz="2500" b="1" dirty="0"/>
              <a:t>6 - </a:t>
            </a:r>
            <a:r>
              <a:rPr lang="fr-FR" sz="2500" b="1" dirty="0" err="1"/>
              <a:t>Bradesco</a:t>
            </a:r>
            <a:r>
              <a:rPr lang="fr-FR" sz="2500" b="1" dirty="0"/>
              <a:t> (Brésil)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: </a:t>
            </a:r>
            <a:r>
              <a:rPr lang="fr-FR" sz="2500" dirty="0"/>
              <a:t>US$ 1,4 </a:t>
            </a:r>
            <a:r>
              <a:rPr lang="fr-FR" sz="2500" dirty="0" err="1" smtClean="0"/>
              <a:t>billones</a:t>
            </a:r>
            <a:r>
              <a:rPr lang="fr-FR" sz="2500" dirty="0" smtClean="0"/>
              <a:t> </a:t>
            </a:r>
            <a:r>
              <a:rPr lang="fr-FR" sz="2500" dirty="0"/>
              <a:t> </a:t>
            </a:r>
            <a:r>
              <a:rPr lang="fr-FR" sz="2500" b="1" dirty="0"/>
              <a:t>7 - Banco do </a:t>
            </a:r>
            <a:r>
              <a:rPr lang="fr-FR" sz="2500" b="1" dirty="0" err="1"/>
              <a:t>Brasil</a:t>
            </a:r>
            <a:r>
              <a:rPr lang="fr-FR" sz="2500" b="1" dirty="0"/>
              <a:t> (Brésil)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 </a:t>
            </a:r>
            <a:r>
              <a:rPr lang="fr-FR" sz="2500" dirty="0"/>
              <a:t>: US$ 1,2 </a:t>
            </a:r>
            <a:r>
              <a:rPr lang="fr-FR" sz="2500" dirty="0" err="1"/>
              <a:t>billones</a:t>
            </a:r>
            <a:r>
              <a:rPr lang="fr-FR" sz="2500" dirty="0"/>
              <a:t> </a:t>
            </a:r>
            <a:r>
              <a:rPr lang="fr-FR" sz="2500" dirty="0" smtClean="0"/>
              <a:t> </a:t>
            </a:r>
            <a:r>
              <a:rPr lang="fr-FR" sz="2500" b="1" dirty="0"/>
              <a:t>8 - </a:t>
            </a:r>
            <a:r>
              <a:rPr lang="fr-FR" sz="2500" b="1" dirty="0" err="1"/>
              <a:t>Ambev</a:t>
            </a:r>
            <a:r>
              <a:rPr lang="fr-FR" sz="2500" b="1" dirty="0"/>
              <a:t> (Brésil)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 </a:t>
            </a:r>
            <a:r>
              <a:rPr lang="fr-FR" sz="2500" dirty="0"/>
              <a:t>: US$ 1,1 </a:t>
            </a:r>
            <a:r>
              <a:rPr lang="fr-FR" sz="2500" dirty="0" err="1" smtClean="0"/>
              <a:t>billones</a:t>
            </a:r>
            <a:r>
              <a:rPr lang="fr-FR" sz="2500" dirty="0" smtClean="0"/>
              <a:t> </a:t>
            </a:r>
            <a:r>
              <a:rPr lang="fr-FR" sz="2500" dirty="0"/>
              <a:t> </a:t>
            </a:r>
            <a:r>
              <a:rPr lang="fr-FR" sz="2500" b="1" dirty="0"/>
              <a:t>9 - Santander do </a:t>
            </a:r>
            <a:r>
              <a:rPr lang="fr-FR" sz="2500" b="1" dirty="0" err="1"/>
              <a:t>Brasil</a:t>
            </a:r>
            <a:r>
              <a:rPr lang="fr-FR" sz="2500" b="1" dirty="0"/>
              <a:t>  (Brésil)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 </a:t>
            </a:r>
            <a:r>
              <a:rPr lang="fr-FR" sz="2500" dirty="0"/>
              <a:t>: 776,7 </a:t>
            </a:r>
            <a:r>
              <a:rPr lang="fr-FR" sz="2500" dirty="0" err="1" smtClean="0"/>
              <a:t>billones</a:t>
            </a:r>
            <a:r>
              <a:rPr lang="fr-FR" sz="2500" dirty="0" smtClean="0"/>
              <a:t> </a:t>
            </a:r>
            <a:r>
              <a:rPr lang="fr-FR" sz="2500" dirty="0"/>
              <a:t> </a:t>
            </a:r>
            <a:r>
              <a:rPr lang="fr-FR" sz="2500" b="1" dirty="0"/>
              <a:t>10 - </a:t>
            </a:r>
            <a:r>
              <a:rPr lang="fr-FR" sz="2500" b="1" dirty="0" err="1"/>
              <a:t>Grupo</a:t>
            </a:r>
            <a:r>
              <a:rPr lang="fr-FR" sz="2500" b="1" dirty="0"/>
              <a:t> </a:t>
            </a:r>
            <a:r>
              <a:rPr lang="fr-FR" sz="2500" b="1" dirty="0" err="1"/>
              <a:t>México</a:t>
            </a:r>
            <a:r>
              <a:rPr lang="fr-FR" sz="2500" b="1" dirty="0"/>
              <a:t> (Mexique)</a:t>
            </a:r>
            <a:r>
              <a:rPr lang="fr-FR" sz="2500" dirty="0" smtClean="0"/>
              <a:t> </a:t>
            </a:r>
            <a:r>
              <a:rPr lang="fr-FR" sz="2500" dirty="0" err="1"/>
              <a:t>Beneficios</a:t>
            </a:r>
            <a:r>
              <a:rPr lang="fr-FR" sz="2500" dirty="0"/>
              <a:t> al primer trimestre 2013 </a:t>
            </a:r>
            <a:r>
              <a:rPr lang="fr-FR" sz="2500" dirty="0" smtClean="0"/>
              <a:t>: </a:t>
            </a:r>
            <a:r>
              <a:rPr lang="fr-FR" sz="2500" dirty="0"/>
              <a:t>US$ 600,8 </a:t>
            </a:r>
            <a:r>
              <a:rPr lang="fr-FR" sz="2500" dirty="0" err="1"/>
              <a:t>billones</a:t>
            </a:r>
            <a:r>
              <a:rPr lang="fr-FR" sz="2500" dirty="0"/>
              <a:t> </a:t>
            </a:r>
          </a:p>
        </p:txBody>
      </p:sp>
    </p:spTree>
    <p:extLst>
      <p:ext uri="{BB962C8B-B14F-4D97-AF65-F5344CB8AC3E}">
        <p14:creationId xmlns:p14="http://schemas.microsoft.com/office/powerpoint/2010/main" val="391559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rcRect l="-9156" r="-9156"/>
          <a:stretch>
            <a:fillRect/>
          </a:stretch>
        </p:blipFill>
        <p:spPr>
          <a:xfrm>
            <a:off x="347461" y="1752728"/>
            <a:ext cx="3695003" cy="1958518"/>
          </a:xfr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3065" y="1876216"/>
            <a:ext cx="3509380" cy="195851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73" y="4304443"/>
            <a:ext cx="3566191" cy="1606323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998" y="4555037"/>
            <a:ext cx="4223909" cy="121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14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/>
          <a:srcRect t="2897" b="2897"/>
          <a:stretch>
            <a:fillRect/>
          </a:stretch>
        </p:blipFill>
        <p:spPr>
          <a:xfrm>
            <a:off x="398002" y="1497106"/>
            <a:ext cx="4205970" cy="2310742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3162" y="1714377"/>
            <a:ext cx="2794000" cy="151130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46210" y="4745928"/>
            <a:ext cx="5933568" cy="143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MÉXICO</a:t>
            </a:r>
            <a:endParaRPr lang="es-ES_tradnl" dirty="0"/>
          </a:p>
        </p:txBody>
      </p:sp>
      <p:pic>
        <p:nvPicPr>
          <p:cNvPr id="4" name="Espace réservé du contenu 3" descr="MEXICO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00" r="-4100"/>
          <a:stretch>
            <a:fillRect/>
          </a:stretch>
        </p:blipFill>
        <p:spPr>
          <a:xfrm>
            <a:off x="765175" y="2070100"/>
            <a:ext cx="7612064" cy="4183063"/>
          </a:xfrm>
        </p:spPr>
      </p:pic>
    </p:spTree>
    <p:extLst>
      <p:ext uri="{BB962C8B-B14F-4D97-AF65-F5344CB8AC3E}">
        <p14:creationId xmlns:p14="http://schemas.microsoft.com/office/powerpoint/2010/main" val="3264594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MÉXICO</a:t>
            </a:r>
            <a:endParaRPr lang="es-ES_tradnl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Importaciones</a:t>
            </a:r>
            <a:endParaRPr lang="es-ES_tradnl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Procedencia </a:t>
            </a:r>
          </a:p>
          <a:p>
            <a:pPr lvl="1"/>
            <a:r>
              <a:rPr lang="es-ES_tradnl" dirty="0" smtClean="0"/>
              <a:t>EE UU: 50,2%</a:t>
            </a:r>
          </a:p>
          <a:p>
            <a:pPr lvl="1"/>
            <a:r>
              <a:rPr lang="es-ES_tradnl" dirty="0" smtClean="0"/>
              <a:t>China: 14,7%</a:t>
            </a:r>
          </a:p>
          <a:p>
            <a:pPr lvl="1"/>
            <a:r>
              <a:rPr lang="es-ES_tradnl" dirty="0" smtClean="0"/>
              <a:t>Japón: 4,7%</a:t>
            </a:r>
          </a:p>
          <a:p>
            <a:pPr lvl="1"/>
            <a:r>
              <a:rPr lang="es-ES_tradnl" dirty="0" smtClean="0"/>
              <a:t>Otros: 30,4%</a:t>
            </a:r>
            <a:endParaRPr lang="es-ES_tradnl" dirty="0"/>
          </a:p>
          <a:p>
            <a:pPr lvl="1"/>
            <a:endParaRPr lang="es-ES_tradnl" dirty="0"/>
          </a:p>
          <a:p>
            <a:r>
              <a:rPr lang="es-ES_tradnl" dirty="0" smtClean="0"/>
              <a:t>Productos: </a:t>
            </a:r>
          </a:p>
          <a:p>
            <a:pPr marL="349250" lvl="1" indent="0">
              <a:buNone/>
            </a:pPr>
            <a:r>
              <a:rPr lang="es-ES_tradnl" dirty="0" smtClean="0"/>
              <a:t>Gasolina, automóviles, gasóleo..</a:t>
            </a:r>
            <a:endParaRPr lang="es-ES_tradnl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_tradnl" dirty="0" smtClean="0"/>
              <a:t>Exportaciones</a:t>
            </a:r>
            <a:endParaRPr lang="es-ES_tradnl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_tradnl" dirty="0" smtClean="0"/>
              <a:t>Destinaciones</a:t>
            </a:r>
          </a:p>
          <a:p>
            <a:pPr lvl="1"/>
            <a:r>
              <a:rPr lang="es-ES_tradnl" dirty="0" smtClean="0"/>
              <a:t>EE UU : 80%</a:t>
            </a:r>
          </a:p>
          <a:p>
            <a:pPr lvl="1"/>
            <a:r>
              <a:rPr lang="es-ES_tradnl" dirty="0" smtClean="0"/>
              <a:t>Otros : 20%</a:t>
            </a:r>
          </a:p>
          <a:p>
            <a:pPr marL="349250" lvl="1" indent="0">
              <a:buNone/>
            </a:pPr>
            <a:endParaRPr lang="es-ES_tradnl" dirty="0"/>
          </a:p>
          <a:p>
            <a:endParaRPr lang="es-ES_tradnl" dirty="0" smtClean="0"/>
          </a:p>
          <a:p>
            <a:r>
              <a:rPr lang="es-ES_tradnl" dirty="0" smtClean="0"/>
              <a:t>Productos</a:t>
            </a:r>
            <a:r>
              <a:rPr lang="es-ES_tradnl" sz="1800" dirty="0" smtClean="0"/>
              <a:t> :</a:t>
            </a:r>
          </a:p>
          <a:p>
            <a:pPr marL="349250" lvl="1" indent="0">
              <a:buNone/>
            </a:pPr>
            <a:r>
              <a:rPr lang="es-ES_tradnl" dirty="0" smtClean="0"/>
              <a:t>Principalmente el petróleo </a:t>
            </a:r>
          </a:p>
        </p:txBody>
      </p:sp>
    </p:spTree>
    <p:extLst>
      <p:ext uri="{BB962C8B-B14F-4D97-AF65-F5344CB8AC3E}">
        <p14:creationId xmlns:p14="http://schemas.microsoft.com/office/powerpoint/2010/main" val="2950981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ARGENTINA</a:t>
            </a:r>
            <a:endParaRPr lang="es-ES_tradnl" dirty="0"/>
          </a:p>
        </p:txBody>
      </p:sp>
      <p:pic>
        <p:nvPicPr>
          <p:cNvPr id="4" name="Espace réservé du contenu 3" descr="ARGENTINA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0" r="-39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4952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ARGENTINA</a:t>
            </a:r>
            <a:endParaRPr lang="es-ES_tradnl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Importaciones	</a:t>
            </a:r>
            <a:endParaRPr lang="es-ES_tradnl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s-ES_tradnl" dirty="0" smtClean="0"/>
              <a:t>Procedencia</a:t>
            </a:r>
          </a:p>
          <a:p>
            <a:pPr lvl="1"/>
            <a:r>
              <a:rPr lang="es-ES_tradnl" dirty="0" smtClean="0"/>
              <a:t>Brasil : 27%</a:t>
            </a:r>
          </a:p>
          <a:p>
            <a:pPr lvl="1"/>
            <a:r>
              <a:rPr lang="es-ES_tradnl" dirty="0" smtClean="0"/>
              <a:t>China : 14%</a:t>
            </a:r>
          </a:p>
          <a:p>
            <a:pPr lvl="1"/>
            <a:r>
              <a:rPr lang="es-ES_tradnl" dirty="0" smtClean="0"/>
              <a:t>EE UU: 10%</a:t>
            </a:r>
          </a:p>
          <a:p>
            <a:r>
              <a:rPr lang="es-ES_tradnl" dirty="0" smtClean="0"/>
              <a:t>Productos</a:t>
            </a:r>
          </a:p>
          <a:p>
            <a:pPr lvl="1"/>
            <a:r>
              <a:rPr lang="es-ES_tradnl" dirty="0" smtClean="0"/>
              <a:t>Aceites de petróleo o de mineral : 6%</a:t>
            </a:r>
          </a:p>
          <a:p>
            <a:pPr lvl="1"/>
            <a:r>
              <a:rPr lang="es-ES_tradnl" dirty="0" smtClean="0"/>
              <a:t>Vehículos : 4%</a:t>
            </a:r>
          </a:p>
          <a:p>
            <a:pPr lvl="1"/>
            <a:r>
              <a:rPr lang="es-ES_tradnl" dirty="0" smtClean="0"/>
              <a:t>Gas natural :  3%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_tradnl" dirty="0" smtClean="0"/>
              <a:t>Exportaciones</a:t>
            </a:r>
            <a:endParaRPr lang="es-ES_tradnl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s-ES_tradnl" dirty="0" smtClean="0"/>
              <a:t>Destinaciones</a:t>
            </a:r>
          </a:p>
          <a:p>
            <a:pPr lvl="1"/>
            <a:r>
              <a:rPr lang="es-ES_tradnl" dirty="0" smtClean="0"/>
              <a:t>Brasil : 19%</a:t>
            </a:r>
          </a:p>
          <a:p>
            <a:pPr lvl="1"/>
            <a:r>
              <a:rPr lang="es-ES_tradnl" dirty="0" smtClean="0"/>
              <a:t>Chile: 7%</a:t>
            </a:r>
          </a:p>
          <a:p>
            <a:pPr lvl="1"/>
            <a:r>
              <a:rPr lang="es-ES_tradnl" dirty="0" smtClean="0"/>
              <a:t>China : 7%</a:t>
            </a:r>
          </a:p>
          <a:p>
            <a:r>
              <a:rPr lang="es-ES_tradnl" dirty="0" smtClean="0"/>
              <a:t>Productos</a:t>
            </a:r>
          </a:p>
          <a:p>
            <a:pPr lvl="1"/>
            <a:r>
              <a:rPr lang="es-ES_tradnl" dirty="0" smtClean="0"/>
              <a:t>Sector agrícola : 22,2%</a:t>
            </a:r>
          </a:p>
          <a:p>
            <a:pPr lvl="1"/>
            <a:r>
              <a:rPr lang="es-ES_tradnl" dirty="0" smtClean="0"/>
              <a:t>Área </a:t>
            </a:r>
            <a:r>
              <a:rPr lang="es-ES_tradnl" dirty="0" err="1" smtClean="0"/>
              <a:t>petro</a:t>
            </a:r>
            <a:r>
              <a:rPr lang="es-ES_tradnl" dirty="0" smtClean="0"/>
              <a:t>-química: 20%</a:t>
            </a:r>
          </a:p>
          <a:p>
            <a:pPr lvl="1"/>
            <a:r>
              <a:rPr lang="es-ES_tradnl" dirty="0" smtClean="0"/>
              <a:t>Industria automotor: 7%</a:t>
            </a:r>
          </a:p>
          <a:p>
            <a:pPr lvl="1"/>
            <a:r>
              <a:rPr lang="es-ES_tradnl" dirty="0" smtClean="0"/>
              <a:t>Productos bovinos: 7%</a:t>
            </a:r>
          </a:p>
        </p:txBody>
      </p:sp>
    </p:spTree>
    <p:extLst>
      <p:ext uri="{BB962C8B-B14F-4D97-AF65-F5344CB8AC3E}">
        <p14:creationId xmlns:p14="http://schemas.microsoft.com/office/powerpoint/2010/main" val="3848386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CHILE</a:t>
            </a:r>
            <a:endParaRPr lang="es-ES_tradnl" dirty="0"/>
          </a:p>
        </p:txBody>
      </p:sp>
      <p:pic>
        <p:nvPicPr>
          <p:cNvPr id="4" name="Espace réservé du contenu 3" descr="CHILI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779" r="-47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52079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CHILE</a:t>
            </a:r>
            <a:endParaRPr lang="es-ES_tradnl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Importaciones</a:t>
            </a:r>
            <a:endParaRPr lang="es-ES_tradnl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Procedencia</a:t>
            </a:r>
          </a:p>
          <a:p>
            <a:pPr lvl="1"/>
            <a:r>
              <a:rPr lang="es-ES_tradnl" dirty="0" smtClean="0"/>
              <a:t>América: 2,7 mil millones </a:t>
            </a:r>
            <a:r>
              <a:rPr lang="es-ES_tradnl" dirty="0"/>
              <a:t>$</a:t>
            </a:r>
            <a:endParaRPr lang="es-ES_tradnl" dirty="0" smtClean="0"/>
          </a:p>
          <a:p>
            <a:pPr lvl="1"/>
            <a:r>
              <a:rPr lang="es-ES_tradnl" dirty="0" smtClean="0"/>
              <a:t>Asia: 1,8 mil millones $</a:t>
            </a:r>
          </a:p>
          <a:p>
            <a:pPr lvl="1"/>
            <a:r>
              <a:rPr lang="es-ES_tradnl" dirty="0" smtClean="0"/>
              <a:t>Europa: mil millón $</a:t>
            </a:r>
          </a:p>
          <a:p>
            <a:r>
              <a:rPr lang="es-ES_tradnl" dirty="0" smtClean="0"/>
              <a:t>Productos</a:t>
            </a:r>
          </a:p>
          <a:p>
            <a:pPr lvl="1"/>
            <a:r>
              <a:rPr lang="es-ES_tradnl" dirty="0" smtClean="0"/>
              <a:t>Combustibles y aceites minerales; materias bituminosas; ceras minerales: 1,3 mil millón $</a:t>
            </a:r>
          </a:p>
          <a:p>
            <a:pPr lvl="1"/>
            <a:endParaRPr lang="fr-FR" dirty="0" smtClean="0">
              <a:effectLst/>
            </a:endParaRPr>
          </a:p>
          <a:p>
            <a:pPr lvl="1"/>
            <a:endParaRPr lang="es-ES_tradnl" dirty="0" smtClean="0"/>
          </a:p>
          <a:p>
            <a:pPr marL="0" indent="0">
              <a:buNone/>
            </a:pPr>
            <a:endParaRPr lang="es-ES_tradnl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_tradnl" dirty="0" smtClean="0"/>
              <a:t>Exportaciones</a:t>
            </a:r>
            <a:endParaRPr lang="es-ES_tradnl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Destinaciones</a:t>
            </a:r>
          </a:p>
          <a:p>
            <a:pPr lvl="1"/>
            <a:r>
              <a:rPr lang="es-ES_tradnl" dirty="0"/>
              <a:t>Asia: 3,1 </a:t>
            </a:r>
            <a:r>
              <a:rPr lang="es-ES_tradnl" dirty="0" smtClean="0"/>
              <a:t>mil millones </a:t>
            </a:r>
            <a:r>
              <a:rPr lang="es-ES_tradnl" dirty="0"/>
              <a:t>$</a:t>
            </a:r>
          </a:p>
          <a:p>
            <a:pPr lvl="1"/>
            <a:r>
              <a:rPr lang="es-ES_tradnl" dirty="0" smtClean="0"/>
              <a:t>América: 1,8 mil millón $</a:t>
            </a:r>
          </a:p>
          <a:p>
            <a:pPr lvl="1"/>
            <a:r>
              <a:rPr lang="es-ES_tradnl" dirty="0" smtClean="0"/>
              <a:t>Europa: mil millón $</a:t>
            </a:r>
          </a:p>
          <a:p>
            <a:r>
              <a:rPr lang="es-ES_tradnl" dirty="0" smtClean="0"/>
              <a:t>Productos</a:t>
            </a:r>
          </a:p>
          <a:p>
            <a:pPr lvl="1"/>
            <a:r>
              <a:rPr lang="es-ES_tradnl" dirty="0"/>
              <a:t>Minerales metalíferos: </a:t>
            </a:r>
            <a:r>
              <a:rPr lang="es-ES_tradnl" dirty="0" smtClean="0"/>
              <a:t>2 mil millones $</a:t>
            </a:r>
            <a:endParaRPr lang="es-ES_tradnl" dirty="0"/>
          </a:p>
          <a:p>
            <a:pPr lvl="1"/>
            <a:r>
              <a:rPr lang="es-ES_tradnl" dirty="0" smtClean="0"/>
              <a:t>Cobre y sus manufacturas: 1,7  mil millón $</a:t>
            </a:r>
          </a:p>
        </p:txBody>
      </p:sp>
    </p:spTree>
    <p:extLst>
      <p:ext uri="{BB962C8B-B14F-4D97-AF65-F5344CB8AC3E}">
        <p14:creationId xmlns:p14="http://schemas.microsoft.com/office/powerpoint/2010/main" val="92640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BRASIL</a:t>
            </a:r>
            <a:endParaRPr lang="es-ES_tradnl" dirty="0"/>
          </a:p>
        </p:txBody>
      </p:sp>
      <p:pic>
        <p:nvPicPr>
          <p:cNvPr id="4" name="Espace réservé du contenu 3" descr="Brasil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10" r="-391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131284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BRASIL</a:t>
            </a:r>
            <a:endParaRPr lang="es-ES_tradnl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Importaciones</a:t>
            </a:r>
            <a:endParaRPr lang="es-ES_tradnl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Procedencia</a:t>
            </a:r>
          </a:p>
          <a:p>
            <a:pPr lvl="1"/>
            <a:r>
              <a:rPr lang="es-ES_tradnl" dirty="0" smtClean="0"/>
              <a:t>China: 37,3 mil millones $</a:t>
            </a:r>
          </a:p>
          <a:p>
            <a:pPr lvl="1"/>
            <a:r>
              <a:rPr lang="es-ES_tradnl" dirty="0" smtClean="0"/>
              <a:t>EE UU: 35 mil millones $</a:t>
            </a:r>
          </a:p>
          <a:p>
            <a:pPr lvl="1"/>
            <a:r>
              <a:rPr lang="es-ES_tradnl" dirty="0" smtClean="0"/>
              <a:t>Argentina: 14,1 mil millones $</a:t>
            </a:r>
          </a:p>
          <a:p>
            <a:r>
              <a:rPr lang="es-ES_tradnl" dirty="0" smtClean="0"/>
              <a:t>Productos</a:t>
            </a:r>
          </a:p>
          <a:p>
            <a:pPr lvl="1"/>
            <a:r>
              <a:rPr lang="es-ES_tradnl" dirty="0" smtClean="0"/>
              <a:t>Petróleo: 6,2%</a:t>
            </a:r>
          </a:p>
          <a:p>
            <a:pPr lvl="1"/>
            <a:r>
              <a:rPr lang="es-ES_tradnl" dirty="0" smtClean="0"/>
              <a:t>Vehículos de motor: 5,3%</a:t>
            </a:r>
          </a:p>
          <a:p>
            <a:pPr lvl="1"/>
            <a:r>
              <a:rPr lang="es-ES_tradnl" dirty="0" smtClean="0"/>
              <a:t>Combustibles: 3,5%</a:t>
            </a:r>
            <a:endParaRPr lang="es-ES_tradnl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_tradnl" dirty="0" smtClean="0"/>
              <a:t>Exportaciones</a:t>
            </a:r>
            <a:endParaRPr lang="es-ES_tradnl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Destinaciones</a:t>
            </a:r>
          </a:p>
          <a:p>
            <a:pPr lvl="1"/>
            <a:r>
              <a:rPr lang="es-ES_tradnl" dirty="0" smtClean="0"/>
              <a:t>China: 15,3%</a:t>
            </a:r>
          </a:p>
          <a:p>
            <a:pPr lvl="1"/>
            <a:r>
              <a:rPr lang="es-ES_tradnl" dirty="0" smtClean="0"/>
              <a:t>EE UU: 11,2%</a:t>
            </a:r>
          </a:p>
          <a:p>
            <a:pPr marL="349250" lvl="1" indent="0">
              <a:buNone/>
            </a:pPr>
            <a:endParaRPr lang="es-ES_tradnl" dirty="0" smtClean="0"/>
          </a:p>
          <a:p>
            <a:r>
              <a:rPr lang="es-ES_tradnl" dirty="0" smtClean="0"/>
              <a:t>Productos</a:t>
            </a:r>
          </a:p>
          <a:p>
            <a:pPr lvl="1"/>
            <a:r>
              <a:rPr lang="es-ES_tradnl" dirty="0" smtClean="0"/>
              <a:t>Agricultura</a:t>
            </a:r>
          </a:p>
          <a:p>
            <a:pPr lvl="1"/>
            <a:r>
              <a:rPr lang="es-ES_tradnl" dirty="0" smtClean="0"/>
              <a:t>Ganadería</a:t>
            </a:r>
          </a:p>
          <a:p>
            <a:pPr lvl="1"/>
            <a:r>
              <a:rPr lang="es-ES_tradnl" dirty="0" smtClean="0"/>
              <a:t>Minería</a:t>
            </a:r>
          </a:p>
          <a:p>
            <a:pPr lvl="1"/>
            <a:r>
              <a:rPr lang="es-ES_tradnl" dirty="0" smtClean="0"/>
              <a:t>Armamento 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739085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Habitat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Habitat">
      <a:maj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Book Antiqua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Habita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30000"/>
              </a:schemeClr>
              <a:schemeClr val="phClr">
                <a:satMod val="275000"/>
              </a:schemeClr>
            </a:duotone>
          </a:blip>
          <a:tile tx="0" ty="0" sx="40000" sy="4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40000"/>
                <a:satMod val="130000"/>
              </a:schemeClr>
              <a:schemeClr val="phClr">
                <a:satMod val="275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0000"/>
              <a:satMod val="105000"/>
            </a:schemeClr>
          </a:solidFill>
          <a:prstDash val="solid"/>
        </a:ln>
        <a:ln w="25400" cap="flat" cmpd="sng" algn="ctr">
          <a:solidFill>
            <a:schemeClr val="phClr">
              <a:shade val="80000"/>
            </a:schemeClr>
          </a:solidFill>
          <a:prstDash val="solid"/>
        </a:ln>
        <a:ln w="25400" cap="flat" cmpd="sng" algn="ctr">
          <a:solidFill>
            <a:schemeClr val="phClr">
              <a:shade val="7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r="4200000" sx="105000" sy="105000" algn="t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76200" dist="25400" dir="13200000">
              <a:srgbClr val="000000">
                <a:alpha val="80000"/>
              </a:srgb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19800000"/>
            </a:lightRig>
          </a:scene3d>
          <a:sp3d prstMaterial="softEdge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Habitat.thmx</Template>
  <TotalTime>1050</TotalTime>
  <Words>423</Words>
  <Application>Microsoft Macintosh PowerPoint</Application>
  <PresentationFormat>Présentation à l'écran (4:3)</PresentationFormat>
  <Paragraphs>82</Paragraphs>
  <Slides>12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Habitat</vt:lpstr>
      <vt:lpstr>Importaciones e Exportaciones en América Latina</vt:lpstr>
      <vt:lpstr>La 10 empresas mas importantes de América Latina en 2013</vt:lpstr>
      <vt:lpstr>Présentation PowerPoint</vt:lpstr>
      <vt:lpstr>Présentation PowerPoint</vt:lpstr>
      <vt:lpstr>MÉXICO</vt:lpstr>
      <vt:lpstr>MÉXICO</vt:lpstr>
      <vt:lpstr>ARGENTINA</vt:lpstr>
      <vt:lpstr>ARGENTINA</vt:lpstr>
      <vt:lpstr>CHILE</vt:lpstr>
      <vt:lpstr>CHILE</vt:lpstr>
      <vt:lpstr>BRASIL</vt:lpstr>
      <vt:lpstr>BRASIL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Importaciones e Exportaciones en América Latina</dc:title>
  <dc:creator>Laurène Guignand</dc:creator>
  <cp:lastModifiedBy>Gabriel Touzet</cp:lastModifiedBy>
  <cp:revision>14</cp:revision>
  <cp:lastPrinted>2015-03-25T14:16:29Z</cp:lastPrinted>
  <dcterms:created xsi:type="dcterms:W3CDTF">2015-03-25T13:30:24Z</dcterms:created>
  <dcterms:modified xsi:type="dcterms:W3CDTF">2015-03-26T11:20:27Z</dcterms:modified>
</cp:coreProperties>
</file>