
<file path=[Content_Types].xml><?xml version="1.0" encoding="utf-8"?>
<Types xmlns="http://schemas.openxmlformats.org/package/2006/content-types"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2" Type="http://schemas.openxmlformats.org/officeDocument/2006/relationships/presProps" Target="presProps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" Type="http://schemas.openxmlformats.org/officeDocument/2006/relationships/theme" Target="theme/theme3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3" Type="http://schemas.openxmlformats.org/officeDocument/2006/relationships/tableStyles" Target="tableStyles.xml"/><Relationship Id="rId11" Type="http://schemas.openxmlformats.org/officeDocument/2006/relationships/slide" Target="slides/slide6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2" Type="http://schemas.openxmlformats.org/officeDocument/2006/relationships/hyperlink" Target="http://es.wikipedia.org/wiki/Sharia" TargetMode="Externa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s.wikipedia.org/wiki/Homosexualidad" TargetMode="External"/><Relationship Id="rId3" Type="http://schemas.openxmlformats.org/officeDocument/2006/relationships/hyperlink" Target="http://es.wikipedia.org/wiki/Derecho" TargetMode="External"/><Relationship Id="rId6" Type="http://schemas.openxmlformats.org/officeDocument/2006/relationships/hyperlink" Target="http://es.wikipedia.org/wiki/Blasfemia" TargetMode="External"/><Relationship Id="rId5" Type="http://schemas.openxmlformats.org/officeDocument/2006/relationships/hyperlink" Target="http://es.wikipedia.org/wiki/Adulterio" TargetMode="External"/><Relationship Id="rId7" Type="http://schemas.openxmlformats.org/officeDocument/2006/relationships/hyperlink" Target="http://es.wikipedia.org/wiki/Brujer%C3%ADa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intro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kevin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la pena de muerte, pena capital o ejecución consiste en quitar la vida a un condenado como castigo por un delito ; son delitos establecidos en la legislación que se llaman “delitos capitales”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la pena capital es la sanción jurídica la más rigurosa de todas, provocar la muerte por parte del Estado no es algo 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vamos a ver en qué consiste un delito capital 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 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t/>
            </a:r>
            <a:endParaRPr>
              <a:solidFill>
                <a:srgbClr val="252525"/>
              </a:solidFill>
            </a:endParaRPr>
          </a:p>
          <a:p>
            <a:pPr lvl="0" rtl="0">
              <a:lnSpc>
                <a:spcPct val="122181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>
                <a:solidFill>
                  <a:srgbClr val="252525"/>
                </a:solidFill>
              </a:rPr>
              <a:t>En Estados de mayoría islámica, por influencia de la </a:t>
            </a:r>
            <a:r>
              <a:rPr i="1" lang="en">
                <a:solidFill>
                  <a:srgbClr val="0B0080"/>
                </a:solidFill>
                <a:hlinkClick r:id="rId2"/>
              </a:rPr>
              <a:t>Sharia al Islamiya</a:t>
            </a:r>
            <a:r>
              <a:rPr lang="en">
                <a:solidFill>
                  <a:srgbClr val="252525"/>
                </a:solidFill>
              </a:rPr>
              <a:t>, cuerpo de </a:t>
            </a:r>
            <a:r>
              <a:rPr lang="en">
                <a:solidFill>
                  <a:srgbClr val="0B0080"/>
                </a:solidFill>
                <a:hlinkClick r:id="rId3"/>
              </a:rPr>
              <a:t>Derecho</a:t>
            </a:r>
            <a:r>
              <a:rPr lang="en">
                <a:solidFill>
                  <a:srgbClr val="252525"/>
                </a:solidFill>
              </a:rPr>
              <a:t>, se aplica la pena de muerte a las siguientes conductas, que en la mayoría de países ni siquiera merecen reproche penal: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252525"/>
                </a:solidFill>
              </a:rPr>
              <a:t>actos </a:t>
            </a:r>
            <a:r>
              <a:rPr lang="en">
                <a:solidFill>
                  <a:srgbClr val="0B0080"/>
                </a:solidFill>
                <a:hlinkClick r:id="rId4"/>
              </a:rPr>
              <a:t>homosexuales</a:t>
            </a:r>
            <a:r>
              <a:rPr lang="en">
                <a:solidFill>
                  <a:srgbClr val="252525"/>
                </a:solidFill>
              </a:rPr>
              <a:t> masculinos, aún realizados en privado, aunque sean entre mayores de edad y consentidos (Irán, Arabia Saudita, Yemen, Sudán, Mauritania);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0B0080"/>
                </a:solidFill>
                <a:hlinkClick r:id="rId5"/>
              </a:rPr>
              <a:t>adulterio</a:t>
            </a:r>
            <a:r>
              <a:rPr lang="en">
                <a:solidFill>
                  <a:srgbClr val="252525"/>
                </a:solidFill>
              </a:rPr>
              <a:t> (Arabia Saudita, Irán, Afganistán);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252525"/>
                </a:solidFill>
              </a:rPr>
              <a:t>abandono del Islam (Afganistán, Irán, Yemen, Mauritania, Pakistán, Catar, Arabia Saudita, Somalia, Sudán);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0B0080"/>
                </a:solidFill>
                <a:hlinkClick r:id="rId6"/>
              </a:rPr>
              <a:t>blasfemia</a:t>
            </a:r>
            <a:r>
              <a:rPr lang="en">
                <a:solidFill>
                  <a:srgbClr val="252525"/>
                </a:solidFill>
              </a:rPr>
              <a:t> y </a:t>
            </a:r>
            <a:r>
              <a:rPr lang="en">
                <a:solidFill>
                  <a:srgbClr val="0B0080"/>
                </a:solidFill>
                <a:hlinkClick r:id="rId7"/>
              </a:rPr>
              <a:t>brujería</a:t>
            </a:r>
            <a:r>
              <a:rPr lang="en">
                <a:solidFill>
                  <a:srgbClr val="252525"/>
                </a:solidFill>
              </a:rPr>
              <a:t> (Arabia Saudita);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555753"/>
                </a:solidFill>
              </a:rPr>
              <a:t>a) Países “plenamente abolicionistas”, que han abolido la pena de muerte para todo tipo de delitos y circunstancias. Por ejemplo, España, Alemania, Vaticano.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rgbClr val="555753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555753"/>
                </a:solidFill>
              </a:rPr>
              <a:t>b) Países “cuasi-abolicionistas”, que se reservan la posibilidad de la aplicación de la pena de muerte en caso de guerra. Por ejemplo, Francia.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rgbClr val="555753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555753"/>
                </a:solidFill>
              </a:rPr>
              <a:t>c) Países “abolicionistas de facto”, en los que la pena de muerte sigue formalmente en vigor, pero no se producen condenas o no se ejecuta a los condenados, es decir, se producen moratorias en la aplicación de la pena de muerte. Por ejemplo, Marruecos, Rusia.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rgbClr val="555753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555753"/>
                </a:solidFill>
              </a:rPr>
              <a:t>d) Países “retencionistas”, que conservan y aplican la pena de muerte.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rgbClr val="555753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555753"/>
                </a:solidFill>
              </a:rPr>
              <a:t>Subclasificación 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252525"/>
                </a:solidFill>
              </a:rPr>
              <a:t>Por el número y naturaleza de los delitos a los que se aplica la pena capital: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de pena capital restringida</a:t>
            </a:r>
            <a:r>
              <a:rPr lang="en">
                <a:solidFill>
                  <a:srgbClr val="252525"/>
                </a:solidFill>
              </a:rPr>
              <a:t>, en los que se aplica sólo en casos de delitos comunes extremadamente graves, sobre todo delitos de sangre. Por ejemplo, los EE.UU., Japón.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con pena capital amplia</a:t>
            </a:r>
            <a:r>
              <a:rPr lang="en">
                <a:solidFill>
                  <a:srgbClr val="252525"/>
                </a:solidFill>
              </a:rPr>
              <a:t>, con muchos delitos capitales comunes y frecuente aplicación.(Singapur, el país con más penas de muerte del mundo en proporción a su población, castiga con la pena capital la posesión ilegal de armas de fuego, o el tráfico de drogas).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con pena capital exorbitante</a:t>
            </a:r>
            <a:r>
              <a:rPr lang="en">
                <a:solidFill>
                  <a:srgbClr val="252525"/>
                </a:solidFill>
              </a:rPr>
              <a:t>, en los que motivos políticos (Corea del Norte), o conductas sexuales o religiosas (Irán, Arabia Saudita) que se estiman inmorales son motivo para la imposición de la pena capital.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252525"/>
                </a:solidFill>
              </a:rPr>
              <a:t>Por el grado de garantías procesales reconocido al acusado en el procedimiento de imposición de la pena capital: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garantistas</a:t>
            </a:r>
            <a:r>
              <a:rPr lang="en">
                <a:solidFill>
                  <a:srgbClr val="252525"/>
                </a:solidFill>
              </a:rPr>
              <a:t>, en los que se aceptan los estándares internacionales sobre el modo de imponer la pena capital (inexistencia de ejecuciones extrajudiciales, garantías procesales, derecho a recursos efectivos, posibilidad de pedir indultos, posibilidad judicial de optar por pena alternativa a la capital, no ejecución de menores, incapaces o embarazadas...).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con aplicación arbitraria de la pena capital</a:t>
            </a:r>
            <a:r>
              <a:rPr lang="en">
                <a:solidFill>
                  <a:srgbClr val="252525"/>
                </a:solidFill>
              </a:rPr>
              <a:t> (Irán, China, Afganistán).</a:t>
            </a:r>
          </a:p>
          <a:p>
            <a:pPr indent="-298450" lvl="0" marL="6858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Char char="●"/>
            </a:pPr>
            <a:r>
              <a:rPr lang="en">
                <a:solidFill>
                  <a:srgbClr val="252525"/>
                </a:solidFill>
              </a:rPr>
              <a:t>Por el modo de ejecución de la pena: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con pena de muerte ordinaria</a:t>
            </a:r>
            <a:r>
              <a:rPr lang="en">
                <a:solidFill>
                  <a:srgbClr val="252525"/>
                </a:solidFill>
              </a:rPr>
              <a:t> (con un método de ejecutar que se estime relativamente discreto, digno y "humano", por ejemplo, la inyección letal, para todos los delitos capitales).</a:t>
            </a:r>
          </a:p>
          <a:p>
            <a:pPr indent="-298450" lvl="0" marL="901700" rtl="0">
              <a:lnSpc>
                <a:spcPct val="150000"/>
              </a:lnSpc>
              <a:spcBef>
                <a:spcPts val="300"/>
              </a:spcBef>
              <a:spcAft>
                <a:spcPts val="100"/>
              </a:spcAft>
              <a:buClr>
                <a:srgbClr val="252525"/>
              </a:buClr>
              <a:buSzPct val="100000"/>
              <a:buFont typeface="Arial"/>
              <a:buAutoNum type="arabicPeriod"/>
            </a:pPr>
            <a:r>
              <a:rPr lang="en">
                <a:solidFill>
                  <a:srgbClr val="252525"/>
                </a:solidFill>
              </a:rPr>
              <a:t>Países retencionistas </a:t>
            </a:r>
            <a:r>
              <a:rPr b="1" lang="en">
                <a:solidFill>
                  <a:srgbClr val="252525"/>
                </a:solidFill>
              </a:rPr>
              <a:t>con pena de muerte extraordinaria</a:t>
            </a:r>
            <a:r>
              <a:rPr lang="en">
                <a:solidFill>
                  <a:srgbClr val="252525"/>
                </a:solidFill>
              </a:rPr>
              <a:t>, ya para determinados tipos de delitos, o para todos ellos. La pena será extraordinara bien por su particular inhumanidad (por ser agravadas, es decir especialmente penosas o crueles, o por acompañarse de torturas), y/o por su carácter particularmente degradante (al ser acompañadas de escarnio o o por realizarse las ejecuciones con publicidad).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-El lanzamiento desde un precipicio (en la antigüedad); desde un puente (aplicado a las mujeres adúlteras en algunas zonas de Asia Menor); o desde un avión (durante la dictadura chilena).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-ser pisoteado por elefantes ajaja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-ahogamiento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-guillotina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-inmersión en metal fundido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artículo octavo de los enmiendas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por qué un pays democrático sigue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0" y="1200150"/>
            <a:ext cx="9144000" cy="2743199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0" name="Shape 10"/>
          <p:cNvGrpSpPr/>
          <p:nvPr/>
        </p:nvGrpSpPr>
        <p:grpSpPr>
          <a:xfrm>
            <a:off x="0" y="-1078"/>
            <a:ext cx="1827407" cy="5144627"/>
            <a:chOff x="0" y="-1438"/>
            <a:chExt cx="798029" cy="6859503"/>
          </a:xfrm>
        </p:grpSpPr>
        <p:sp>
          <p:nvSpPr>
            <p:cNvPr id="11" name="Shape 11"/>
            <p:cNvSpPr/>
            <p:nvPr/>
          </p:nvSpPr>
          <p:spPr>
            <a:xfrm>
              <a:off x="0" y="-1438"/>
              <a:ext cx="798029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0" y="0"/>
              <a:ext cx="399014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" name="Shape 13"/>
          <p:cNvGrpSpPr/>
          <p:nvPr/>
        </p:nvGrpSpPr>
        <p:grpSpPr>
          <a:xfrm flipH="1">
            <a:off x="7316591" y="0"/>
            <a:ext cx="1827407" cy="5144627"/>
            <a:chOff x="0" y="-1438"/>
            <a:chExt cx="798029" cy="6859503"/>
          </a:xfrm>
        </p:grpSpPr>
        <p:sp>
          <p:nvSpPr>
            <p:cNvPr id="14" name="Shape 14"/>
            <p:cNvSpPr/>
            <p:nvPr/>
          </p:nvSpPr>
          <p:spPr>
            <a:xfrm>
              <a:off x="0" y="-1438"/>
              <a:ext cx="798029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0" y="0"/>
              <a:ext cx="399014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685800" y="1568184"/>
            <a:ext cx="7772400" cy="12380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685800" y="2914650"/>
            <a:ext cx="7772400" cy="658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1" name="Shape 21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22" name="Shape 22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" name="Shape 24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25" name="Shape 25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7" name="Shape 27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3" name="Shape 33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34" name="Shape 34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" name="Shape 36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37" name="Shape 37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Shape 39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" name="Shape 4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6" name="Shape 46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47" name="Shape 47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" name="Shape 49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50" name="Shape 50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Shape 52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7" name="Shape 57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58" name="Shape 58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" name="Shape 60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61" name="Shape 61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2" name="Shape 62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Shape 63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0" y="-1078"/>
            <a:ext cx="9144000" cy="1144199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8" name="Shape 68"/>
          <p:cNvGrpSpPr/>
          <p:nvPr/>
        </p:nvGrpSpPr>
        <p:grpSpPr>
          <a:xfrm>
            <a:off x="0" y="-1078"/>
            <a:ext cx="649180" cy="5144627"/>
            <a:chOff x="0" y="-1438"/>
            <a:chExt cx="649180" cy="6859503"/>
          </a:xfrm>
        </p:grpSpPr>
        <p:sp>
          <p:nvSpPr>
            <p:cNvPr id="69" name="Shape 69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Shape 71"/>
          <p:cNvGrpSpPr/>
          <p:nvPr/>
        </p:nvGrpSpPr>
        <p:grpSpPr>
          <a:xfrm flipH="1">
            <a:off x="8494493" y="0"/>
            <a:ext cx="649180" cy="5144627"/>
            <a:chOff x="0" y="-1438"/>
            <a:chExt cx="649180" cy="6859503"/>
          </a:xfrm>
        </p:grpSpPr>
        <p:sp>
          <p:nvSpPr>
            <p:cNvPr id="72" name="Shape 72"/>
            <p:cNvSpPr/>
            <p:nvPr/>
          </p:nvSpPr>
          <p:spPr>
            <a:xfrm>
              <a:off x="0" y="-1438"/>
              <a:ext cx="649180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>
              <a:off x="0" y="0"/>
              <a:ext cx="500331" cy="6858065"/>
            </a:xfrm>
            <a:custGeom>
              <a:pathLst>
                <a:path extrusionOk="0" h="6875253" w="500332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Shape 74"/>
          <p:cNvSpPr/>
          <p:nvPr/>
        </p:nvSpPr>
        <p:spPr>
          <a:xfrm>
            <a:off x="0" y="4743450"/>
            <a:ext cx="9144000" cy="401099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" name="Shape 75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3.png"/><Relationship Id="rId3" Type="http://schemas.openxmlformats.org/officeDocument/2006/relationships/image" Target="../media/image01.pn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0.png"/><Relationship Id="rId3" Type="http://schemas.openxmlformats.org/officeDocument/2006/relationships/hyperlink" Target="http://fress.co/11-platos-de-comida-que-fueron-el-ultimo-deseo-de-condenados-a-muerte/" TargetMode="External"/><Relationship Id="rId5" Type="http://schemas.openxmlformats.org/officeDocument/2006/relationships/image" Target="../media/image02.png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juridicas.unam.mx/publica/librev/rev/derhum/cont/46/pr/pr33.pdf" TargetMode="External"/><Relationship Id="rId3" Type="http://schemas.openxmlformats.org/officeDocument/2006/relationships/hyperlink" Target="http://www.amnistiacatalunya.org/edu/es/historia/pm.html" TargetMode="External"/><Relationship Id="rId5" Type="http://schemas.openxmlformats.org/officeDocument/2006/relationships/hyperlink" Target="http://www.eldiarioargentino.com/359312-Pena-de-muerte-II.note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ctrTitle"/>
          </p:nvPr>
        </p:nvSpPr>
        <p:spPr>
          <a:xfrm>
            <a:off x="685800" y="1568184"/>
            <a:ext cx="7772400" cy="12380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La pena de muerte</a:t>
            </a:r>
          </a:p>
        </p:txBody>
      </p:sp>
      <p:sp>
        <p:nvSpPr>
          <p:cNvPr id="78" name="Shape 78"/>
          <p:cNvSpPr txBox="1"/>
          <p:nvPr>
            <p:ph idx="1" type="subTitle"/>
          </p:nvPr>
        </p:nvSpPr>
        <p:spPr>
          <a:xfrm>
            <a:off x="685800" y="2914650"/>
            <a:ext cx="7772400" cy="658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Una existencia mortífera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457200" y="342753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6000"/>
              <a:t>Or</a:t>
            </a:r>
            <a:r>
              <a:rPr lang="en" sz="6000">
                <a:latin typeface="Arial"/>
                <a:ea typeface="Arial"/>
                <a:cs typeface="Arial"/>
                <a:sym typeface="Arial"/>
              </a:rPr>
              <a:t>í</a:t>
            </a:r>
            <a:r>
              <a:rPr lang="en" sz="6000"/>
              <a:t>genes 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5334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4800"/>
              <a:t>Código de Hammurabi, 1760 a.C.</a:t>
            </a:r>
          </a:p>
          <a:p>
            <a:pPr indent="-5334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4800"/>
              <a:t>Ley del Talión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Definici</a:t>
            </a:r>
            <a:r>
              <a:rPr b="0" lang="en"/>
              <a:t>ó</a:t>
            </a:r>
            <a:r>
              <a:rPr lang="en"/>
              <a:t>n </a:t>
            </a:r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Pena de muerte, pena capital, ejecución 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sanción jurídica 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castigo por un delito establecido en la legislación </a:t>
            </a:r>
          </a:p>
          <a:p>
            <a:pPr indent="-419100" lvl="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delito capital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Delitos capitales en la actualidad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450200" y="1063375"/>
            <a:ext cx="8317500" cy="3697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 algn="just">
              <a:spcBef>
                <a:spcPts val="0"/>
              </a:spcBef>
              <a:buNone/>
            </a:pPr>
            <a:r>
              <a:rPr b="1" lang="en" sz="3000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Para los actos siguientes se aplica la pena de muerte :</a:t>
            </a:r>
          </a:p>
          <a:p>
            <a:pPr rtl="0" algn="just">
              <a:spcBef>
                <a:spcPts val="0"/>
              </a:spcBef>
              <a:buNone/>
            </a:pPr>
            <a:r>
              <a:rPr b="1" lang="en"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China : El tráfico de persona, fraude fiscal grave, violación, corrupción de funcionario</a:t>
            </a:r>
          </a:p>
          <a:p>
            <a:pPr rtl="0" algn="just">
              <a:spcBef>
                <a:spcPts val="0"/>
              </a:spcBef>
              <a:buNone/>
            </a:pPr>
            <a:r>
              <a:rPr b="1" lang="en"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Guatemala : Un secuestro</a:t>
            </a:r>
          </a:p>
          <a:p>
            <a:pPr rtl="0" algn="just">
              <a:spcBef>
                <a:spcPts val="0"/>
              </a:spcBef>
              <a:buNone/>
            </a:pPr>
            <a:r>
              <a:rPr b="1" lang="en"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Estados Unidos : robo con resultado de muerte</a:t>
            </a:r>
          </a:p>
          <a:p>
            <a:pPr rtl="0" algn="just">
              <a:spcBef>
                <a:spcPts val="0"/>
              </a:spcBef>
              <a:buNone/>
            </a:pPr>
            <a:r>
              <a:rPr b="1" lang="en"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Arabia Saudita : Proxenetismo</a:t>
            </a:r>
          </a:p>
          <a:p>
            <a:pPr rtl="0" algn="just">
              <a:spcBef>
                <a:spcPts val="0"/>
              </a:spcBef>
              <a:buNone/>
            </a:pPr>
            <a:r>
              <a:rPr b="1" lang="en" sz="3000">
                <a:solidFill>
                  <a:srgbClr val="B7B7B7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algn="just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rgbClr val="B7B7B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Sistemas posibles/clasificación 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502225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/>
              <a:t>Los países pueden ser:</a:t>
            </a:r>
          </a:p>
          <a:p>
            <a:pPr indent="-4572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3600"/>
              <a:t>plenamente abolicionistas</a:t>
            </a:r>
          </a:p>
          <a:p>
            <a:pPr indent="-4572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3600"/>
              <a:t>cuasi-abolicionistas</a:t>
            </a:r>
          </a:p>
          <a:p>
            <a:pPr indent="-4572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3600"/>
              <a:t>abolicionistas de facto</a:t>
            </a:r>
          </a:p>
          <a:p>
            <a:pPr indent="-4572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3600"/>
              <a:t>rentencionistas</a:t>
            </a:r>
          </a:p>
          <a:p>
            <a:pPr indent="0" lvl="0" marL="457200">
              <a:spcBef>
                <a:spcPts val="0"/>
              </a:spcBef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Subclasificación 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457200" y="96350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número y naturaleza de los delitos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pena capital restringida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pena capital amplia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pena capital exorbitante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garantías procesales 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garantistas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aplicación arbitraria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modo de ejecución 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ordinaria</a:t>
            </a:r>
          </a:p>
          <a:p>
            <a:pPr indent="-381000" lvl="1" marL="914400" rtl="0">
              <a:spcBef>
                <a:spcPts val="0"/>
              </a:spcBef>
              <a:buClr>
                <a:schemeClr val="lt1"/>
              </a:buClr>
              <a:buSzPct val="80000"/>
              <a:buFont typeface="Courier New"/>
              <a:buChar char="o"/>
            </a:pPr>
            <a:r>
              <a:rPr lang="en"/>
              <a:t>extraordinaria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Formas actuales de ejecución </a:t>
            </a: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457200" y="1256425"/>
            <a:ext cx="8229600" cy="2660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Inyección lethal 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Ahorcamiento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Fusilamiento </a:t>
            </a:r>
          </a:p>
          <a:p>
            <a:pPr indent="-419100" lvl="0" marL="4572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Decapitación</a:t>
            </a:r>
          </a:p>
          <a:p>
            <a:pPr indent="-419100" lvl="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Lapidación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 el derecho internacional 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F3F3F3"/>
                </a:solidFill>
              </a:rPr>
              <a:t>Pacto Internacional de Derechos Civiles y Políticos</a:t>
            </a:r>
          </a:p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F3F3F3"/>
                </a:solidFill>
              </a:rPr>
              <a:t>Convenio para la Protección de los Derechos Humanos y de las Libertades Fundamentales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 el mundo actual... </a:t>
            </a: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Países en los cuales se sigue aplicando la pena capital: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China, Estados Unidos, India, Arabia Saudita,Irán, Yemen y otros…son 24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Ejemplo de abolición: Europa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El caso Francés : la llegada de la izquierda al poder 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El caso Español : la transición democrática y la nueva constitución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Caso de EE.UU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32 estados siguen permitiendo la pena de muerte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Artículo VIII: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No se exigirán fianzas excesivas, ni se impondrán multas excesivas, </a:t>
            </a:r>
            <a:r>
              <a:rPr b="1" lang="en"/>
              <a:t>ni castigos crueles e inusitados</a:t>
            </a:r>
            <a:r>
              <a:rPr lang="en"/>
              <a:t> 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-25725" y="-12850"/>
            <a:ext cx="9144000" cy="5143499"/>
          </a:xfrm>
          <a:prstGeom prst="rect">
            <a:avLst/>
          </a:prstGeom>
          <a:solidFill>
            <a:schemeClr val="lt1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900" y="0"/>
            <a:ext cx="7659199" cy="474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7975" y="-74650"/>
            <a:ext cx="9271975" cy="52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El último deseo de los condenados  </a:t>
            </a:r>
          </a:p>
        </p:txBody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http://fress.co/11-platos-de-comida-que-fueron-el-ultimo-deseo-de-condenados-a-muerte/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pic>
        <p:nvPicPr>
          <p:cNvPr id="154" name="Shape 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550" y="1063375"/>
            <a:ext cx="4747399" cy="27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8951" y="1063375"/>
            <a:ext cx="3482398" cy="27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fuentes</a:t>
            </a:r>
          </a:p>
        </p:txBody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http://www.amnistiacatalunya.org/edu/es/historia/pm.html</a:t>
            </a:r>
          </a:p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http://www.juridicas.unam.mx/publica/librev/rev/derhum/cont/46/pr/pr33.pdf</a:t>
            </a:r>
          </a:p>
          <a:p>
            <a:pPr rt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http://www.eldiarioargentino.com/359312-Pena-de-muerte-II.note.aspx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