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4"/>
  </p:notesMasterIdLst>
  <p:handoutMasterIdLst>
    <p:handoutMasterId r:id="rId15"/>
  </p:handoutMasterIdLst>
  <p:sldIdLst>
    <p:sldId id="261" r:id="rId3"/>
    <p:sldId id="263" r:id="rId4"/>
    <p:sldId id="262" r:id="rId5"/>
    <p:sldId id="265" r:id="rId6"/>
    <p:sldId id="266" r:id="rId7"/>
    <p:sldId id="267" r:id="rId8"/>
    <p:sldId id="268" r:id="rId9"/>
    <p:sldId id="269" r:id="rId10"/>
    <p:sldId id="270" r:id="rId11"/>
    <p:sldId id="271"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1" d="100"/>
          <a:sy n="71" d="100"/>
        </p:scale>
        <p:origin x="696" y="144"/>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385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41DB8-B66F-4DC8-A96E-33677E0F90FF}" type="datetimeFigureOut">
              <a:rPr lang="en-US" smtClean="0"/>
              <a:t>3/18/2015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04A0D4-B89B-4ADD-AF9E-38636B40EE4E}" type="slidenum">
              <a:rPr lang="en-US" smtClean="0"/>
              <a:t>‹N°›</a:t>
            </a:fld>
            <a:endParaRPr lang="en-US"/>
          </a:p>
        </p:txBody>
      </p:sp>
    </p:spTree>
    <p:extLst>
      <p:ext uri="{BB962C8B-B14F-4D97-AF65-F5344CB8AC3E}">
        <p14:creationId xmlns:p14="http://schemas.microsoft.com/office/powerpoint/2010/main" val="4247389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49C4A-65AC-492D-9701-81B46C3AD0E4}" type="datetimeFigureOut">
              <a:rPr lang="en-US" smtClean="0"/>
              <a:t>3/18/2015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869989-EB00-4EE7-BCB5-25BDC5BB29F8}" type="slidenum">
              <a:rPr lang="en-US" smtClean="0"/>
              <a:t>‹N°›</a:t>
            </a:fld>
            <a:endParaRPr lang="en-US"/>
          </a:p>
        </p:txBody>
      </p:sp>
    </p:spTree>
    <p:extLst>
      <p:ext uri="{BB962C8B-B14F-4D97-AF65-F5344CB8AC3E}">
        <p14:creationId xmlns:p14="http://schemas.microsoft.com/office/powerpoint/2010/main" val="2193636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5" name="Group 4"/>
          <p:cNvGrpSpPr/>
          <p:nvPr userDrawn="1"/>
        </p:nvGrpSpPr>
        <p:grpSpPr bwMode="hidden">
          <a:xfrm>
            <a:off x="-1" y="0"/>
            <a:ext cx="12192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1293845" y="1909346"/>
            <a:ext cx="9604310" cy="3383280"/>
          </a:xfrm>
        </p:spPr>
        <p:txBody>
          <a:bodyPr anchor="b">
            <a:normAutofit/>
          </a:bodyPr>
          <a:lstStyle>
            <a:lvl1pPr algn="l">
              <a:lnSpc>
                <a:spcPct val="76000"/>
              </a:lnSpc>
              <a:defRPr sz="8000" cap="none" baseline="0">
                <a:solidFill>
                  <a:schemeClr val="tx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293845" y="5432564"/>
            <a:ext cx="9604310" cy="457200"/>
          </a:xfrm>
        </p:spPr>
        <p:txBody>
          <a:bodyPr>
            <a:normAutofit/>
          </a:bodyPr>
          <a:lstStyle>
            <a:lvl1pPr marL="0" indent="0" algn="l">
              <a:spcBef>
                <a:spcPts val="0"/>
              </a:spcBef>
              <a:buNone/>
              <a:defRPr sz="2000" b="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a:p>
        </p:txBody>
      </p:sp>
      <p:cxnSp>
        <p:nvCxnSpPr>
          <p:cNvPr id="58" name="Straight Connector 57"/>
          <p:cNvCxnSpPr/>
          <p:nvPr userDrawn="1"/>
        </p:nvCxnSpPr>
        <p:spPr>
          <a:xfrm>
            <a:off x="1295400" y="5294175"/>
            <a:ext cx="96012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E374B5B-21A0-4192-BF4C-38187F1A68D8}" type="datetime1">
              <a:rPr lang="en-US" smtClean="0"/>
              <a:t>3/18/2015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‹N°›</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7" name="Group 6"/>
          <p:cNvGrpSpPr/>
          <p:nvPr userDrawn="1"/>
        </p:nvGrpSpPr>
        <p:grpSpPr bwMode="hidden">
          <a:xfrm>
            <a:off x="-1" y="0"/>
            <a:ext cx="12192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295400" y="2541573"/>
            <a:ext cx="9601200" cy="2743200"/>
          </a:xfrm>
        </p:spPr>
        <p:txBody>
          <a:bodyPr anchor="b">
            <a:normAutofit/>
          </a:bodyPr>
          <a:lstStyle>
            <a:lvl1pPr>
              <a:lnSpc>
                <a:spcPct val="85000"/>
              </a:lnSpc>
              <a:defRPr sz="6000" cap="none" baseline="0">
                <a:solidFill>
                  <a:schemeClr val="tx1"/>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5431536"/>
            <a:ext cx="96012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smtClean="0"/>
              <a:t>Modifiez les styles du texte du masque</a:t>
            </a:r>
          </a:p>
        </p:txBody>
      </p:sp>
      <p:cxnSp>
        <p:nvCxnSpPr>
          <p:cNvPr id="58" name="Straight Connector 57"/>
          <p:cNvCxnSpPr/>
          <p:nvPr userDrawn="1"/>
        </p:nvCxnSpPr>
        <p:spPr>
          <a:xfrm>
            <a:off x="1295400" y="5294175"/>
            <a:ext cx="960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778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1295400" y="1981199"/>
            <a:ext cx="4572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24600" y="1981199"/>
            <a:ext cx="4572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Date Placeholder 4"/>
          <p:cNvSpPr>
            <a:spLocks noGrp="1"/>
          </p:cNvSpPr>
          <p:nvPr>
            <p:ph type="dt" sz="half" idx="10"/>
          </p:nvPr>
        </p:nvSpPr>
        <p:spPr/>
        <p:txBody>
          <a:bodyPr/>
          <a:lstStyle/>
          <a:p>
            <a:fld id="{33B5CF7C-B333-48E1-A4A6-83A3C8B73AC0}" type="datetime1">
              <a:rPr lang="en-US" smtClean="0"/>
              <a:t>3/18/2015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‹N°›</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Text Placeholder 2"/>
          <p:cNvSpPr>
            <a:spLocks noGrp="1"/>
          </p:cNvSpPr>
          <p:nvPr>
            <p:ph type="body" idx="1"/>
          </p:nvPr>
        </p:nvSpPr>
        <p:spPr>
          <a:xfrm>
            <a:off x="1295400" y="1818322"/>
            <a:ext cx="4572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2503713"/>
            <a:ext cx="4572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324600" y="1818322"/>
            <a:ext cx="4572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324600" y="2503713"/>
            <a:ext cx="4572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Date Placeholder 6"/>
          <p:cNvSpPr>
            <a:spLocks noGrp="1"/>
          </p:cNvSpPr>
          <p:nvPr>
            <p:ph type="dt" sz="half" idx="10"/>
          </p:nvPr>
        </p:nvSpPr>
        <p:spPr/>
        <p:txBody>
          <a:bodyPr/>
          <a:lstStyle/>
          <a:p>
            <a:fld id="{AE320762-5CBF-4210-AB54-376B091119F8}" type="datetime1">
              <a:rPr lang="en-US" smtClean="0"/>
              <a:t>3/18/2015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‹N°›</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7F0DB371-BF5F-4058-A212-1A908E4D2674}" type="datetime1">
              <a:rPr lang="en-US" smtClean="0"/>
              <a:t>3/18/2015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‹N°›</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grpSp>
        <p:nvGrpSpPr>
          <p:cNvPr id="161" name="Group 160"/>
          <p:cNvGrpSpPr/>
          <p:nvPr userDrawn="1"/>
        </p:nvGrpSpPr>
        <p:grpSpPr bwMode="hidden">
          <a:xfrm>
            <a:off x="-1" y="0"/>
            <a:ext cx="12192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
        <p:nvSpPr>
          <p:cNvPr id="212" name="Date Placeholder 211"/>
          <p:cNvSpPr>
            <a:spLocks noGrp="1"/>
          </p:cNvSpPr>
          <p:nvPr>
            <p:ph type="dt" sz="half" idx="10"/>
          </p:nvPr>
        </p:nvSpPr>
        <p:spPr/>
        <p:txBody>
          <a:bodyPr/>
          <a:lstStyle/>
          <a:p>
            <a:fld id="{60A4083B-90AA-48CF-BAD5-00AA24D7F288}" type="datetime1">
              <a:rPr lang="en-US" smtClean="0"/>
              <a:t>3/18/2015</a:t>
            </a:fld>
            <a:endParaRPr lang="en-US"/>
          </a:p>
        </p:txBody>
      </p:sp>
      <p:sp>
        <p:nvSpPr>
          <p:cNvPr id="213" name="Footer Placeholder 212"/>
          <p:cNvSpPr>
            <a:spLocks noGrp="1"/>
          </p:cNvSpPr>
          <p:nvPr>
            <p:ph type="ftr" sz="quarter" idx="11"/>
          </p:nvPr>
        </p:nvSpPr>
        <p:spPr/>
        <p:txBody>
          <a:bodyPr/>
          <a:lstStyle/>
          <a:p>
            <a:endParaRPr lang="en-US" dirty="0"/>
          </a:p>
        </p:txBody>
      </p:sp>
      <p:sp>
        <p:nvSpPr>
          <p:cNvPr id="214" name="Slide Number Placeholder 213"/>
          <p:cNvSpPr>
            <a:spLocks noGrp="1"/>
          </p:cNvSpPr>
          <p:nvPr>
            <p:ph type="sldNum" sz="quarter" idx="12"/>
          </p:nvPr>
        </p:nvSpPr>
        <p:spPr/>
        <p:txBody>
          <a:bodyPr/>
          <a:lstStyle/>
          <a:p>
            <a:fld id="{E31375A4-56A4-47D6-9801-1991572033F7}" type="slidenum">
              <a:rPr lang="en-US" smtClean="0"/>
              <a:pPr/>
              <a:t>‹N°›</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9" name="Group 8"/>
          <p:cNvGrpSpPr/>
          <p:nvPr userDrawn="1"/>
        </p:nvGrpSpPr>
        <p:grpSpPr bwMode="hidden">
          <a:xfrm>
            <a:off x="-1" y="0"/>
            <a:ext cx="12192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userDrawn="1"/>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13152" y="571500"/>
            <a:ext cx="3657600" cy="2197100"/>
          </a:xfrm>
        </p:spPr>
        <p:txBody>
          <a:bodyPr anchor="b">
            <a:normAutofit/>
          </a:bodyPr>
          <a:lstStyle>
            <a:lvl1pPr>
              <a:defRPr sz="2600">
                <a:solidFill>
                  <a:schemeClr val="bg1"/>
                </a:solidFill>
              </a:defRPr>
            </a:lvl1pPr>
          </a:lstStyle>
          <a:p>
            <a:r>
              <a:rPr lang="fr-FR" smtClean="0"/>
              <a:t>Modifiez le style du titre</a:t>
            </a:r>
            <a:endParaRPr lang="en-US" dirty="0"/>
          </a:p>
        </p:txBody>
      </p:sp>
      <p:sp>
        <p:nvSpPr>
          <p:cNvPr id="3" name="Content Placeholder 2"/>
          <p:cNvSpPr>
            <a:spLocks noGrp="1"/>
          </p:cNvSpPr>
          <p:nvPr>
            <p:ph idx="1"/>
          </p:nvPr>
        </p:nvSpPr>
        <p:spPr>
          <a:xfrm>
            <a:off x="543197" y="571500"/>
            <a:ext cx="6217920" cy="57150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7913152" y="2995012"/>
            <a:ext cx="36576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cxnSp>
        <p:nvCxnSpPr>
          <p:cNvPr id="60" name="Straight Connector 59"/>
          <p:cNvCxnSpPr/>
          <p:nvPr userDrawn="1"/>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F5BAF629-ECA2-4CF3-B790-9D9BDED98269}" type="datetime1">
              <a:rPr lang="en-US" smtClean="0"/>
              <a:t>3/18/2015</a:t>
            </a:fld>
            <a:endParaRPr lang="en-US"/>
          </a:p>
        </p:txBody>
      </p:sp>
      <p:sp>
        <p:nvSpPr>
          <p:cNvPr id="6" name="Footer Placeholder 5"/>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E31375A4-56A4-47D6-9801-1991572033F7}" type="slidenum">
              <a:rPr lang="en-US" smtClean="0"/>
              <a:pPr/>
              <a:t>‹N°›</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bwMode="hidden">
          <a:xfrm>
            <a:off x="-1" y="0"/>
            <a:ext cx="12192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12" y="-159"/>
            <a:ext cx="73152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a:p>
        </p:txBody>
      </p:sp>
      <p:cxnSp>
        <p:nvCxnSpPr>
          <p:cNvPr id="59" name="Straight Connector 58"/>
          <p:cNvCxnSpPr/>
          <p:nvPr/>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09560" y="576072"/>
            <a:ext cx="3657600" cy="2194560"/>
          </a:xfrm>
        </p:spPr>
        <p:txBody>
          <a:bodyPr anchor="b">
            <a:normAutofit/>
          </a:bodyPr>
          <a:lstStyle>
            <a:lvl1pPr>
              <a:defRPr sz="2600">
                <a:solidFill>
                  <a:schemeClr val="bg1"/>
                </a:solidFill>
              </a:defRPr>
            </a:lvl1pPr>
          </a:lstStyle>
          <a:p>
            <a:r>
              <a:rPr lang="fr-FR" smtClean="0"/>
              <a:t>Modifiez le style du titre</a:t>
            </a:r>
            <a:endParaRPr lang="en-US"/>
          </a:p>
        </p:txBody>
      </p:sp>
      <p:sp>
        <p:nvSpPr>
          <p:cNvPr id="4" name="Text Placeholder 3"/>
          <p:cNvSpPr>
            <a:spLocks noGrp="1"/>
          </p:cNvSpPr>
          <p:nvPr>
            <p:ph type="body" sz="half" idx="2"/>
          </p:nvPr>
        </p:nvSpPr>
        <p:spPr>
          <a:xfrm>
            <a:off x="7909560" y="2999232"/>
            <a:ext cx="36576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Tree>
    <p:extLst>
      <p:ext uri="{BB962C8B-B14F-4D97-AF65-F5344CB8AC3E}">
        <p14:creationId xmlns:p14="http://schemas.microsoft.com/office/powerpoint/2010/main" val="62031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384A29A4-78C8-47AB-BA06-22CB45938951}" type="datetime1">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‹N°›</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9314" y="489856"/>
            <a:ext cx="1687286" cy="5301343"/>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9" y="489856"/>
            <a:ext cx="7587344" cy="530134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1ED4ACF-2D82-46F2-A8E9-23963AA34E86}" type="datetime1">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‹N°›</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grpSp>
        <p:nvGrpSpPr>
          <p:cNvPr id="96" name="Group 95"/>
          <p:cNvGrpSpPr/>
          <p:nvPr userDrawn="1"/>
        </p:nvGrpSpPr>
        <p:grpSpPr bwMode="hidden">
          <a:xfrm>
            <a:off x="-1" y="0"/>
            <a:ext cx="12192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295400" y="503853"/>
            <a:ext cx="9601200" cy="1142385"/>
          </a:xfrm>
          <a:prstGeom prst="rect">
            <a:avLst/>
          </a:prstGeom>
        </p:spPr>
        <p:txBody>
          <a:bodyPr vert="horz" lIns="91440" tIns="45720"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0" y="1981201"/>
            <a:ext cx="9601200" cy="3809999"/>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smtClean="0"/>
          </a:p>
        </p:txBody>
      </p:sp>
      <p:sp>
        <p:nvSpPr>
          <p:cNvPr id="4" name="Date Placeholder 3"/>
          <p:cNvSpPr>
            <a:spLocks noGrp="1"/>
          </p:cNvSpPr>
          <p:nvPr>
            <p:ph type="dt" sz="half" idx="2"/>
          </p:nvPr>
        </p:nvSpPr>
        <p:spPr>
          <a:xfrm>
            <a:off x="9294042" y="6289679"/>
            <a:ext cx="965946" cy="222436"/>
          </a:xfrm>
          <a:prstGeom prst="rect">
            <a:avLst/>
          </a:prstGeom>
        </p:spPr>
        <p:txBody>
          <a:bodyPr vert="horz" lIns="91440" tIns="45720" rIns="91440" bIns="45720" rtlCol="0" anchor="ctr"/>
          <a:lstStyle>
            <a:lvl1pPr algn="r">
              <a:defRPr sz="800">
                <a:solidFill>
                  <a:schemeClr val="tx1">
                    <a:lumMod val="50000"/>
                    <a:lumOff val="50000"/>
                  </a:schemeClr>
                </a:solidFill>
              </a:defRPr>
            </a:lvl1pPr>
          </a:lstStyle>
          <a:p>
            <a:fld id="{B51B2453-8663-4C69-AF73-9FD7B1DEC5D0}" type="datetime1">
              <a:rPr lang="en-US" smtClean="0"/>
              <a:t>3/18/2015</a:t>
            </a:fld>
            <a:endParaRPr lang="en-US"/>
          </a:p>
        </p:txBody>
      </p:sp>
      <p:sp>
        <p:nvSpPr>
          <p:cNvPr id="5" name="Footer Placeholder 4"/>
          <p:cNvSpPr>
            <a:spLocks noGrp="1"/>
          </p:cNvSpPr>
          <p:nvPr>
            <p:ph type="ftr" sz="quarter" idx="3"/>
          </p:nvPr>
        </p:nvSpPr>
        <p:spPr>
          <a:xfrm>
            <a:off x="609601" y="6289679"/>
            <a:ext cx="6128030" cy="222436"/>
          </a:xfrm>
          <a:prstGeom prst="rect">
            <a:avLst/>
          </a:prstGeom>
        </p:spPr>
        <p:txBody>
          <a:bodyPr vert="horz" lIns="91440" tIns="45720" rIns="91440" bIns="45720" rtlCol="0" anchor="ctr"/>
          <a:lstStyle>
            <a:lvl1pPr algn="l">
              <a:defRPr sz="8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65311" y="6289679"/>
            <a:ext cx="918882" cy="222436"/>
          </a:xfrm>
          <a:prstGeom prst="rect">
            <a:avLst/>
          </a:prstGeom>
        </p:spPr>
        <p:txBody>
          <a:bodyPr vert="horz" lIns="91440" tIns="45720" rIns="91440" bIns="45720" rtlCol="0" anchor="ctr"/>
          <a:lstStyle>
            <a:lvl1pPr algn="r">
              <a:defRPr sz="800">
                <a:solidFill>
                  <a:schemeClr val="tx1">
                    <a:lumMod val="50000"/>
                    <a:lumOff val="50000"/>
                  </a:schemeClr>
                </a:solidFill>
              </a:defRPr>
            </a:lvl1pPr>
          </a:lstStyle>
          <a:p>
            <a:fld id="{E31375A4-56A4-47D6-9801-1991572033F7}" type="slidenum">
              <a:rPr lang="en-US" smtClean="0"/>
              <a:pPr/>
              <a:t>‹N°›</a:t>
            </a:fld>
            <a:endParaRPr lang="en-US"/>
          </a:p>
        </p:txBody>
      </p:sp>
      <p:cxnSp>
        <p:nvCxnSpPr>
          <p:cNvPr id="148" name="Straight Connector 147"/>
          <p:cNvCxnSpPr/>
          <p:nvPr userDrawn="1"/>
        </p:nvCxnSpPr>
        <p:spPr>
          <a:xfrm>
            <a:off x="609600" y="6172200"/>
            <a:ext cx="109728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SzPct val="100000"/>
        <a:buFont typeface="Arial"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buClr>
        <a:buSzPct val="100000"/>
        <a:buFont typeface="Arial" pitchFamily="34" charset="0"/>
        <a:buChar char="▪"/>
        <a:defRPr sz="18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buClr>
        <a:buSzPct val="100000"/>
        <a:buFont typeface="Arial"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buClr>
        <a:buSzPct val="100000"/>
        <a:buFont typeface="Arial" pitchFamily="34" charset="0"/>
        <a:buChar char="▪"/>
        <a:defRPr sz="1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8pPr>
      <a:lvl9pPr marL="2057400" indent="-179388" algn="l" defTabSz="914400" rtl="0" eaLnBrk="1" latinLnBrk="0" hangingPunct="1">
        <a:lnSpc>
          <a:spcPct val="90000"/>
        </a:lnSpc>
        <a:spcBef>
          <a:spcPts val="600"/>
        </a:spcBef>
        <a:buClr>
          <a:schemeClr val="accent1"/>
        </a:buClr>
        <a:buSzPct val="10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noProof="1" smtClean="0"/>
              <a:t>Las Empresas</a:t>
            </a:r>
            <a:endParaRPr lang="fr-FR" noProof="1"/>
          </a:p>
        </p:txBody>
      </p:sp>
      <p:sp>
        <p:nvSpPr>
          <p:cNvPr id="3" name="Sous-titre 2"/>
          <p:cNvSpPr>
            <a:spLocks noGrp="1"/>
          </p:cNvSpPr>
          <p:nvPr>
            <p:ph type="subTitle" idx="1"/>
          </p:nvPr>
        </p:nvSpPr>
        <p:spPr/>
        <p:txBody>
          <a:bodyPr>
            <a:normAutofit/>
          </a:bodyPr>
          <a:lstStyle/>
          <a:p>
            <a:r>
              <a:rPr lang="fr-FR" dirty="0" smtClean="0"/>
              <a:t>Clovis, Léa &amp; Inès</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4011" y="63068"/>
            <a:ext cx="5743977" cy="3692556"/>
          </a:xfrm>
          <a:prstGeom prst="rect">
            <a:avLst/>
          </a:prstGeom>
        </p:spPr>
      </p:pic>
      <p:pic>
        <p:nvPicPr>
          <p:cNvPr id="5" name="Picture 3" descr="Bandera de Españ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0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Intro</a:t>
            </a:r>
            <a:endParaRPr lang="fr-FR" dirty="0"/>
          </a:p>
        </p:txBody>
      </p:sp>
      <p:sp>
        <p:nvSpPr>
          <p:cNvPr id="3" name="Espace réservé du contenu 2"/>
          <p:cNvSpPr>
            <a:spLocks noGrp="1"/>
          </p:cNvSpPr>
          <p:nvPr>
            <p:ph idx="1"/>
          </p:nvPr>
        </p:nvSpPr>
        <p:spPr/>
        <p:txBody>
          <a:bodyPr>
            <a:normAutofit/>
          </a:bodyPr>
          <a:lstStyle/>
          <a:p>
            <a:r>
              <a:rPr lang="es-ES" sz="2800" dirty="0"/>
              <a:t>Una empresa es una organización o institución dedicada a actividades o persecución de fines económicos o comerciales para satisfacer las necesidades de bienes o servicios de los demandantes, a la par de asegurar la continuidad de la estructura productivo-comercial así como sus necesarias inversiones.</a:t>
            </a:r>
            <a:endParaRPr lang="fr-FR" sz="2800" dirty="0"/>
          </a:p>
        </p:txBody>
      </p:sp>
      <p:pic>
        <p:nvPicPr>
          <p:cNvPr id="4" name="Picture 3" descr="Bandera de Españ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5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 b="0" dirty="0"/>
              <a:t>Finalidades económicas y sociales de las empresas</a:t>
            </a:r>
            <a:br>
              <a:rPr lang="es-ES" b="0" dirty="0"/>
            </a:br>
            <a:r>
              <a:rPr lang="es-ES" b="0" dirty="0"/>
              <a:t/>
            </a:r>
            <a:br>
              <a:rPr lang="es-ES" b="0" dirty="0"/>
            </a:br>
            <a:endParaRPr lang="fr-FR" dirty="0"/>
          </a:p>
        </p:txBody>
      </p:sp>
      <p:sp>
        <p:nvSpPr>
          <p:cNvPr id="3" name="Espace réservé du contenu 2"/>
          <p:cNvSpPr>
            <a:spLocks noGrp="1"/>
          </p:cNvSpPr>
          <p:nvPr>
            <p:ph idx="1"/>
          </p:nvPr>
        </p:nvSpPr>
        <p:spPr>
          <a:xfrm>
            <a:off x="1295400" y="1004553"/>
            <a:ext cx="9601200" cy="4786648"/>
          </a:xfrm>
        </p:spPr>
        <p:txBody>
          <a:bodyPr>
            <a:normAutofit fontScale="92500" lnSpcReduction="10000"/>
          </a:bodyPr>
          <a:lstStyle/>
          <a:p>
            <a:r>
              <a:rPr lang="es-ES" dirty="0"/>
              <a:t>Finalidad económica externa, que es la producción de bienes o servicios para satisfacer necesidades de la sociedad.</a:t>
            </a:r>
          </a:p>
          <a:p>
            <a:r>
              <a:rPr lang="es-ES" dirty="0"/>
              <a:t>Finalidad económica interna, que es la obtención de un valor agregado para remunerar a los integrantes de la empresa. A unos en forma de utilidades o dividendos y a otros en forma de sueldos, salarios y prestaciones. Esta finalidad incluye la de abrir oportunidades de inversión para inversionistas y de empleo para trabajadores. Se ha discutido mucho si una de estas dos finalidades está por encima de la otra. Ambas son fundamentales, están estrechamente vinculadas y se debe tratar de alcanzarlas simultáneamente. La empresa está para servir a los hombres de afuera (la sociedad) y a los hombres de adentro (sus integrantes).</a:t>
            </a:r>
          </a:p>
          <a:p>
            <a:r>
              <a:rPr lang="es-ES" dirty="0"/>
              <a:t>Finalidad social externa, que es contribuir al pleno desarrollo de la sociedad, tratando que en su desempeño económico no solamente no se vulneren los valores sociales y personales fundamentales, sino que en lo posible se promuevan.</a:t>
            </a:r>
          </a:p>
          <a:p>
            <a:r>
              <a:rPr lang="es-ES" dirty="0"/>
              <a:t>Finalidad social interna, que es contribuir, en el seno de la empresa, al pleno desarrollo de sus integrantes, tratando de no vulnerar valores humanos fundamentales, sino también promoviéndolos.</a:t>
            </a:r>
          </a:p>
          <a:p>
            <a:endParaRPr lang="fr-FR" dirty="0"/>
          </a:p>
        </p:txBody>
      </p:sp>
      <p:pic>
        <p:nvPicPr>
          <p:cNvPr id="4" name="Picture 3" descr="Bandera de Españ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82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0" y="503853"/>
            <a:ext cx="9601200" cy="590851"/>
          </a:xfrm>
        </p:spPr>
        <p:txBody>
          <a:bodyPr/>
          <a:lstStyle/>
          <a:p>
            <a:r>
              <a:rPr lang="es-ES" b="0" dirty="0"/>
              <a:t>L</a:t>
            </a:r>
            <a:r>
              <a:rPr lang="es-ES" b="0" dirty="0" smtClean="0"/>
              <a:t>os </a:t>
            </a:r>
            <a:r>
              <a:rPr lang="es-ES" b="0" dirty="0"/>
              <a:t>beneficios </a:t>
            </a:r>
            <a:r>
              <a:rPr lang="es-ES" b="0" dirty="0" smtClean="0"/>
              <a:t>concretos para una </a:t>
            </a:r>
            <a:r>
              <a:rPr lang="es-ES" b="0" dirty="0"/>
              <a:t>empresa</a:t>
            </a:r>
            <a:endParaRPr lang="fr-FR" dirty="0"/>
          </a:p>
        </p:txBody>
      </p:sp>
      <p:sp>
        <p:nvSpPr>
          <p:cNvPr id="3" name="Espace réservé du contenu 2"/>
          <p:cNvSpPr>
            <a:spLocks noGrp="1"/>
          </p:cNvSpPr>
          <p:nvPr>
            <p:ph idx="1"/>
          </p:nvPr>
        </p:nvSpPr>
        <p:spPr>
          <a:xfrm>
            <a:off x="1295400" y="1094705"/>
            <a:ext cx="9601200" cy="4696496"/>
          </a:xfrm>
        </p:spPr>
        <p:txBody>
          <a:bodyPr>
            <a:normAutofit fontScale="85000" lnSpcReduction="20000"/>
          </a:bodyPr>
          <a:lstStyle/>
          <a:p>
            <a:r>
              <a:rPr lang="es-ES" dirty="0"/>
              <a:t>Un incremento de la productividad, ya que el trabajador está a gusto en la empresa y se le capacita para que lo haga cada vez mejor;</a:t>
            </a:r>
          </a:p>
          <a:p>
            <a:r>
              <a:rPr lang="es-ES" dirty="0"/>
              <a:t>Mejoramiento de las relaciones con los trabajadores, el gobierno y con las comunidades a nivel regional y nacional;</a:t>
            </a:r>
          </a:p>
          <a:p>
            <a:r>
              <a:rPr lang="es-ES" dirty="0"/>
              <a:t>Un mejor manejo en situaciones de riesgo o de crisis, ya que se cuenta con el apoyo social necesario;</a:t>
            </a:r>
          </a:p>
          <a:p>
            <a:r>
              <a:rPr lang="es-ES" dirty="0"/>
              <a:t>Sustentabilidad en el tiempo para la empresa y para la sociedad, dado que RS fortalece el compromiso de los trabajadores, mejora su imagen corporativa y la reputación de la empresa, entre otros.</a:t>
            </a:r>
          </a:p>
          <a:p>
            <a:r>
              <a:rPr lang="es-ES" dirty="0"/>
              <a:t>Imagen corporativa y reputación: frecuentemente los consumidores son llevados hacia marcas y compañías consideradas por tener una buena reputación en áreas relacionadas con la responsabilidad social empresarial. También importa en su reputación entre la comunidad empresarial, incrementando así la habilidad de la empresa para atraer capital y asociados, y también con los empleados dentro de la empresa.</a:t>
            </a:r>
          </a:p>
          <a:p>
            <a:r>
              <a:rPr lang="es-ES" dirty="0"/>
              <a:t>Rentabilidad de sus negocios o rendimiento financiero: se refiere a la relación entre prácticas de negocio socialmente responsables y la actuación financiera positiva. Se ha demostrado que las empresas fieles a sus códigos de ética resultan de un rendimiento de dos a tres veces superior respecto a aquellas que no los consideran, de esta forma las compañías con prácticas socialmente tipos de empresas según sus ámbitos y su producción.</a:t>
            </a:r>
          </a:p>
          <a:p>
            <a:endParaRPr lang="fr-FR" dirty="0"/>
          </a:p>
        </p:txBody>
      </p:sp>
      <p:pic>
        <p:nvPicPr>
          <p:cNvPr id="4" name="Picture 3" descr="Bandera de Españ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298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6763" y="128789"/>
            <a:ext cx="9601200" cy="579549"/>
          </a:xfrm>
        </p:spPr>
        <p:txBody>
          <a:bodyPr/>
          <a:lstStyle/>
          <a:p>
            <a:r>
              <a:rPr lang="fr-FR" dirty="0" smtClean="0"/>
              <a:t>Los </a:t>
            </a:r>
            <a:r>
              <a:rPr lang="fr-FR" dirty="0" err="1" smtClean="0"/>
              <a:t>diferentes</a:t>
            </a:r>
            <a:r>
              <a:rPr lang="fr-FR" dirty="0" smtClean="0"/>
              <a:t> </a:t>
            </a:r>
            <a:r>
              <a:rPr lang="fr-FR" dirty="0" err="1" smtClean="0"/>
              <a:t>sectores</a:t>
            </a:r>
            <a:r>
              <a:rPr lang="fr-FR" dirty="0" smtClean="0"/>
              <a:t> de las </a:t>
            </a:r>
            <a:r>
              <a:rPr lang="fr-FR" dirty="0" err="1" smtClean="0"/>
              <a:t>empresas</a:t>
            </a:r>
            <a:endParaRPr lang="fr-FR" dirty="0"/>
          </a:p>
        </p:txBody>
      </p:sp>
      <p:sp>
        <p:nvSpPr>
          <p:cNvPr id="3" name="Espace réservé du contenu 2"/>
          <p:cNvSpPr>
            <a:spLocks noGrp="1"/>
          </p:cNvSpPr>
          <p:nvPr>
            <p:ph idx="1"/>
          </p:nvPr>
        </p:nvSpPr>
        <p:spPr>
          <a:xfrm>
            <a:off x="231820" y="708338"/>
            <a:ext cx="11307650" cy="5396247"/>
          </a:xfrm>
        </p:spPr>
        <p:txBody>
          <a:bodyPr>
            <a:normAutofit fontScale="62500" lnSpcReduction="20000"/>
          </a:bodyPr>
          <a:lstStyle/>
          <a:p>
            <a:pPr marL="0" indent="0">
              <a:buNone/>
            </a:pPr>
            <a:endParaRPr lang="es-ES" sz="2500" b="1" dirty="0"/>
          </a:p>
          <a:p>
            <a:r>
              <a:rPr lang="es-ES" sz="3000" dirty="0"/>
              <a:t>Las empresas pueden clasificarse, de acuerdo con la actividad que desarrollen, en:</a:t>
            </a:r>
          </a:p>
          <a:p>
            <a:r>
              <a:rPr lang="es-ES" sz="3000" dirty="0"/>
              <a:t>Empresas del sector </a:t>
            </a:r>
            <a:r>
              <a:rPr lang="es-ES" sz="3000" dirty="0" smtClean="0"/>
              <a:t>primario    .-Empresas </a:t>
            </a:r>
            <a:r>
              <a:rPr lang="es-ES" sz="3000" dirty="0"/>
              <a:t>del sector </a:t>
            </a:r>
            <a:r>
              <a:rPr lang="es-ES" sz="3000" dirty="0" smtClean="0"/>
              <a:t>secundario.</a:t>
            </a:r>
          </a:p>
          <a:p>
            <a:r>
              <a:rPr lang="es-ES" sz="3000" dirty="0" smtClean="0"/>
              <a:t> Empresas del sector terciario.  </a:t>
            </a:r>
            <a:r>
              <a:rPr lang="es-ES" sz="3000" dirty="0"/>
              <a:t> </a:t>
            </a:r>
            <a:r>
              <a:rPr lang="es-ES" sz="3000" dirty="0" smtClean="0"/>
              <a:t>-Empresas del sector cuaternario.  </a:t>
            </a:r>
          </a:p>
          <a:p>
            <a:pPr marL="0" indent="0">
              <a:buNone/>
            </a:pPr>
            <a:r>
              <a:rPr lang="es-ES" sz="3000" dirty="0" smtClean="0"/>
              <a:t> Una clasificación alternativa es:</a:t>
            </a:r>
          </a:p>
          <a:p>
            <a:r>
              <a:rPr lang="es-ES" sz="3000" b="1" dirty="0" smtClean="0"/>
              <a:t>Industriales</a:t>
            </a:r>
            <a:r>
              <a:rPr lang="es-ES" sz="3000" dirty="0"/>
              <a:t>. La actividad primordial de este tipo de empresas es la producción de bienes mediante la transformación de la materia o extracción de materias primas. Las industrias, a su vez, se clasifican en:</a:t>
            </a:r>
          </a:p>
          <a:p>
            <a:pPr lvl="1"/>
            <a:r>
              <a:rPr lang="es-ES" sz="3000" dirty="0"/>
              <a:t>Extractivas. Cuando se dedican a la explotación de recursos naturales, ya sea renovables o no renovables. Ejemplos de este tipo de empresas son las pesqueras, madereras, mineras, petroleras, etc.</a:t>
            </a:r>
          </a:p>
          <a:p>
            <a:pPr lvl="1"/>
            <a:r>
              <a:rPr lang="es-ES" sz="3000" dirty="0"/>
              <a:t>Manufactureras: Son empresas que transforman la materia prima en productos terminados, y pueden ser:</a:t>
            </a:r>
          </a:p>
          <a:p>
            <a:pPr lvl="2"/>
            <a:r>
              <a:rPr lang="es-ES" sz="3000" dirty="0"/>
              <a:t>De consumo final. Producen bienes que satisfacen de manera directa las necesidades del consumidor. Por ejemplo: prendas de vestir, muebles, alimentos, aparatos eléctricos, etc.</a:t>
            </a:r>
          </a:p>
          <a:p>
            <a:pPr lvl="2"/>
            <a:r>
              <a:rPr lang="es-ES" sz="3000" dirty="0"/>
              <a:t>De producción. Estas satisfacen a las personas de uso de consumo final. Ejemplo: maquinaria ligera, productos químicos, etc.</a:t>
            </a:r>
          </a:p>
          <a:p>
            <a:endParaRPr lang="fr-FR" dirty="0"/>
          </a:p>
        </p:txBody>
      </p:sp>
      <p:pic>
        <p:nvPicPr>
          <p:cNvPr id="4" name="Picture 3" descr="Bandera de Españ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8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0" y="117487"/>
            <a:ext cx="9601200" cy="62817"/>
          </a:xfrm>
        </p:spPr>
        <p:txBody>
          <a:bodyPr>
            <a:normAutofit fontScale="90000"/>
          </a:bodyPr>
          <a:lstStyle/>
          <a:p>
            <a:pPr algn="ctr"/>
            <a:endParaRPr lang="fr-FR" dirty="0"/>
          </a:p>
        </p:txBody>
      </p:sp>
      <p:sp>
        <p:nvSpPr>
          <p:cNvPr id="3" name="Espace réservé du contenu 2"/>
          <p:cNvSpPr>
            <a:spLocks noGrp="1"/>
          </p:cNvSpPr>
          <p:nvPr>
            <p:ph idx="1"/>
          </p:nvPr>
        </p:nvSpPr>
        <p:spPr>
          <a:xfrm>
            <a:off x="1295400" y="605307"/>
            <a:ext cx="9601200" cy="5185893"/>
          </a:xfrm>
        </p:spPr>
        <p:txBody>
          <a:bodyPr>
            <a:normAutofit/>
          </a:bodyPr>
          <a:lstStyle/>
          <a:p>
            <a:r>
              <a:rPr lang="es-ES" b="1" dirty="0"/>
              <a:t>Comerciales</a:t>
            </a:r>
            <a:r>
              <a:rPr lang="es-ES" dirty="0"/>
              <a:t>. Son intermediarias entre productor y consumidor; su función primordial es la compra/venta de productos terminados. Pueden clasificarse en:</a:t>
            </a:r>
          </a:p>
          <a:p>
            <a:pPr lvl="1"/>
            <a:r>
              <a:rPr lang="es-ES" dirty="0"/>
              <a:t>Mayoristas: Venden a gran escala o a grandes rasgos.</a:t>
            </a:r>
          </a:p>
          <a:p>
            <a:pPr lvl="1"/>
            <a:r>
              <a:rPr lang="es-ES" dirty="0"/>
              <a:t>Minoristas (detallistas): Venden al por menor.</a:t>
            </a:r>
          </a:p>
          <a:p>
            <a:pPr lvl="1"/>
            <a:r>
              <a:rPr lang="es-ES" dirty="0"/>
              <a:t>Comisionistas: Venden de lo que no es suyo, dan a consignación.</a:t>
            </a:r>
          </a:p>
          <a:p>
            <a:r>
              <a:rPr lang="es-ES" b="1" dirty="0"/>
              <a:t>Servicio</a:t>
            </a:r>
            <a:r>
              <a:rPr lang="es-ES" dirty="0"/>
              <a:t>. Son aquellas que brindan servicio a la comunidad que a su vez se clasifican en:</a:t>
            </a:r>
          </a:p>
          <a:p>
            <a:pPr marL="274320" lvl="1" indent="0">
              <a:buNone/>
            </a:pPr>
            <a:r>
              <a:rPr lang="es-ES" dirty="0" smtClean="0"/>
              <a:t>  -Transporte                          -Servicios </a:t>
            </a:r>
            <a:r>
              <a:rPr lang="es-ES" dirty="0"/>
              <a:t>privados (asesoría, ventas, publicidad, contable, administrativo)</a:t>
            </a:r>
          </a:p>
          <a:p>
            <a:pPr marL="274320" lvl="1" indent="0">
              <a:buNone/>
            </a:pPr>
            <a:r>
              <a:rPr lang="es-ES" dirty="0" smtClean="0"/>
              <a:t>  -Turismo                               -Educación</a:t>
            </a:r>
            <a:endParaRPr lang="es-ES" dirty="0"/>
          </a:p>
          <a:p>
            <a:pPr marL="274320" lvl="1" indent="0">
              <a:buNone/>
            </a:pPr>
            <a:r>
              <a:rPr lang="es-ES" dirty="0"/>
              <a:t> </a:t>
            </a:r>
            <a:r>
              <a:rPr lang="es-ES" dirty="0" smtClean="0"/>
              <a:t> -Instituciones financieras     -Finanzas</a:t>
            </a:r>
            <a:endParaRPr lang="es-ES" dirty="0"/>
          </a:p>
          <a:p>
            <a:pPr marL="274320" lvl="1" indent="0">
              <a:buNone/>
            </a:pPr>
            <a:r>
              <a:rPr lang="es-ES" dirty="0" smtClean="0"/>
              <a:t>  -Servicios </a:t>
            </a:r>
            <a:r>
              <a:rPr lang="es-ES" dirty="0"/>
              <a:t>públicos (energía, agua, comunicaciones)</a:t>
            </a:r>
          </a:p>
          <a:p>
            <a:pPr marL="274320" lvl="1" indent="0">
              <a:buNone/>
            </a:pPr>
            <a:r>
              <a:rPr lang="es-ES" dirty="0"/>
              <a:t> </a:t>
            </a:r>
            <a:r>
              <a:rPr lang="es-ES" dirty="0" smtClean="0"/>
              <a:t> -Salud</a:t>
            </a:r>
            <a:endParaRPr lang="es-ES" dirty="0"/>
          </a:p>
          <a:p>
            <a:endParaRPr lang="fr-FR" dirty="0"/>
          </a:p>
        </p:txBody>
      </p:sp>
      <p:pic>
        <p:nvPicPr>
          <p:cNvPr id="4" name="Picture 3" descr="Bandera de Españ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178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0" y="130365"/>
            <a:ext cx="9601200" cy="526457"/>
          </a:xfrm>
        </p:spPr>
        <p:txBody>
          <a:bodyPr>
            <a:normAutofit fontScale="90000"/>
          </a:bodyPr>
          <a:lstStyle/>
          <a:p>
            <a:pPr algn="ctr"/>
            <a:r>
              <a:rPr lang="fr-FR" dirty="0" smtClean="0"/>
              <a:t>Forma </a:t>
            </a:r>
            <a:r>
              <a:rPr lang="fr-FR" dirty="0" err="1" smtClean="0"/>
              <a:t>juridicial</a:t>
            </a:r>
            <a:endParaRPr lang="fr-FR" dirty="0"/>
          </a:p>
        </p:txBody>
      </p:sp>
      <p:sp>
        <p:nvSpPr>
          <p:cNvPr id="3" name="Espace réservé du contenu 2"/>
          <p:cNvSpPr>
            <a:spLocks noGrp="1"/>
          </p:cNvSpPr>
          <p:nvPr>
            <p:ph idx="1"/>
          </p:nvPr>
        </p:nvSpPr>
        <p:spPr>
          <a:xfrm>
            <a:off x="1295400" y="991673"/>
            <a:ext cx="9601200" cy="4799527"/>
          </a:xfrm>
        </p:spPr>
        <p:txBody>
          <a:bodyPr>
            <a:normAutofit/>
          </a:bodyPr>
          <a:lstStyle/>
          <a:p>
            <a:r>
              <a:rPr lang="es-ES" dirty="0" smtClean="0"/>
              <a:t>Atendiendo </a:t>
            </a:r>
            <a:r>
              <a:rPr lang="es-ES" dirty="0"/>
              <a:t>a la titularidad de la empresa y la responsabilidad legal de sus propietarios. Podemos distinguir:</a:t>
            </a:r>
          </a:p>
          <a:p>
            <a:r>
              <a:rPr lang="es-ES" dirty="0"/>
              <a:t>Empresas individuales: si sólo pertenece a una persona. Esta puede responder frente a terceros con todos sus bienes, es decir, con responsabilidad ilimitada, o sólo hasta el monto del aporte para su constitución, en el caso de las empresas individuales de responsabilidad limitada o EIRL. Es la forma más sencilla de establecer un negocio y suelen ser empresas pequeñas o de carácter familiar.</a:t>
            </a:r>
          </a:p>
          <a:p>
            <a:r>
              <a:rPr lang="es-ES" dirty="0"/>
              <a:t>Empresas societarias o sociedades: constituidas por varias personas. Dentro de esta clasificación están: la sociedad anónima, la sociedad colectiva, la sociedad comanditaria, la sociedad de responsabilidad limitada y la sociedad por acciones simplificada SAS.</a:t>
            </a:r>
          </a:p>
          <a:p>
            <a:r>
              <a:rPr lang="es-ES" dirty="0"/>
              <a:t>Las cooperativas u otras organizaciones de economía social.</a:t>
            </a:r>
          </a:p>
          <a:p>
            <a:endParaRPr lang="fr-FR" dirty="0"/>
          </a:p>
        </p:txBody>
      </p:sp>
      <p:pic>
        <p:nvPicPr>
          <p:cNvPr id="4" name="Picture 3" descr="Bandera de Españ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127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5248" y="117486"/>
            <a:ext cx="9601200" cy="565093"/>
          </a:xfrm>
        </p:spPr>
        <p:txBody>
          <a:bodyPr/>
          <a:lstStyle/>
          <a:p>
            <a:pPr algn="ctr"/>
            <a:r>
              <a:rPr lang="fr-FR" dirty="0" err="1" smtClean="0"/>
              <a:t>Ambito</a:t>
            </a:r>
            <a:r>
              <a:rPr lang="fr-FR" dirty="0" smtClean="0"/>
              <a:t> de </a:t>
            </a:r>
            <a:r>
              <a:rPr lang="fr-FR" dirty="0" err="1" smtClean="0"/>
              <a:t>actuacion</a:t>
            </a:r>
            <a:endParaRPr lang="fr-FR" dirty="0"/>
          </a:p>
        </p:txBody>
      </p:sp>
      <p:sp>
        <p:nvSpPr>
          <p:cNvPr id="3" name="Espace réservé du contenu 2"/>
          <p:cNvSpPr>
            <a:spLocks noGrp="1"/>
          </p:cNvSpPr>
          <p:nvPr>
            <p:ph idx="1"/>
          </p:nvPr>
        </p:nvSpPr>
        <p:spPr>
          <a:xfrm>
            <a:off x="502276" y="862885"/>
            <a:ext cx="10394324" cy="4928316"/>
          </a:xfrm>
        </p:spPr>
        <p:txBody>
          <a:bodyPr>
            <a:normAutofit fontScale="85000" lnSpcReduction="20000"/>
          </a:bodyPr>
          <a:lstStyle/>
          <a:p>
            <a:pPr marL="0" indent="0">
              <a:buNone/>
            </a:pPr>
            <a:endParaRPr lang="es-ES" dirty="0"/>
          </a:p>
          <a:p>
            <a:r>
              <a:rPr lang="es-ES" sz="2600" dirty="0"/>
              <a:t>En función del ámbito geográfico en el que las empresas realizan su actividad, se pueden distinguir:</a:t>
            </a:r>
          </a:p>
          <a:p>
            <a:endParaRPr lang="es-ES" sz="2600" dirty="0"/>
          </a:p>
          <a:p>
            <a:r>
              <a:rPr lang="es-ES" sz="2600" dirty="0"/>
              <a:t>Empresas locales: son aquellas empresas que venden sus productos o servicios dentro de una localidad determinada.</a:t>
            </a:r>
          </a:p>
          <a:p>
            <a:r>
              <a:rPr lang="es-ES" sz="2600" dirty="0"/>
              <a:t>Empresas nacionales: son aquellas empresas que actúan dentro de un solo país.</a:t>
            </a:r>
          </a:p>
          <a:p>
            <a:r>
              <a:rPr lang="es-ES" sz="2600" dirty="0"/>
              <a:t>Empresas multinacionales: o empresas internacionales, son aquellas que actúan en varios países.</a:t>
            </a:r>
          </a:p>
          <a:p>
            <a:r>
              <a:rPr lang="es-ES" sz="2600" dirty="0"/>
              <a:t>Empresas Trasnacionales: las empresas transnacionales son las que no solo están establecidas en su país de origen, sino que también se constituyen en otros países, para realizar sus actividades mercantiles no sólo de venta y compra, sino de producción en los países donde se han establecido.</a:t>
            </a:r>
            <a:endParaRPr lang="fr-FR" sz="2600" dirty="0"/>
          </a:p>
        </p:txBody>
      </p:sp>
      <p:pic>
        <p:nvPicPr>
          <p:cNvPr id="4" name="Picture 3" descr="Bandera de Españ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227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9490" y="1"/>
            <a:ext cx="9601200" cy="618186"/>
          </a:xfrm>
        </p:spPr>
        <p:txBody>
          <a:bodyPr/>
          <a:lstStyle/>
          <a:p>
            <a:pPr algn="ctr"/>
            <a:r>
              <a:rPr lang="fr-FR" dirty="0" err="1" smtClean="0"/>
              <a:t>Ejemplo</a:t>
            </a:r>
            <a:endParaRPr lang="fr-FR" dirty="0"/>
          </a:p>
        </p:txBody>
      </p:sp>
      <p:sp>
        <p:nvSpPr>
          <p:cNvPr id="3" name="Espace réservé du contenu 2"/>
          <p:cNvSpPr>
            <a:spLocks noGrp="1"/>
          </p:cNvSpPr>
          <p:nvPr>
            <p:ph idx="1"/>
          </p:nvPr>
        </p:nvSpPr>
        <p:spPr>
          <a:xfrm>
            <a:off x="1295400" y="1043189"/>
            <a:ext cx="9601200" cy="4748011"/>
          </a:xfrm>
        </p:spPr>
        <p:txBody>
          <a:bodyPr>
            <a:normAutofit/>
          </a:bodyPr>
          <a:lstStyle/>
          <a:p>
            <a:endParaRPr lang="fr-FR" dirty="0" smtClean="0"/>
          </a:p>
          <a:p>
            <a:endParaRPr lang="fr-FR" dirty="0" smtClean="0"/>
          </a:p>
          <a:p>
            <a:pPr marL="0" indent="0">
              <a:buNone/>
            </a:pPr>
            <a:r>
              <a:rPr lang="es-ES" b="1" dirty="0"/>
              <a:t> </a:t>
            </a:r>
            <a:r>
              <a:rPr lang="es-ES" b="1" dirty="0" smtClean="0"/>
              <a:t>El </a:t>
            </a:r>
            <a:r>
              <a:rPr lang="es-ES" b="1" dirty="0"/>
              <a:t>Corte </a:t>
            </a:r>
            <a:r>
              <a:rPr lang="es-ES" b="1" dirty="0" smtClean="0"/>
              <a:t>Inglés: </a:t>
            </a:r>
          </a:p>
          <a:p>
            <a:pPr marL="0" indent="0">
              <a:buNone/>
            </a:pPr>
            <a:r>
              <a:rPr lang="es-ES" dirty="0"/>
              <a:t> es un grupo de distribución de España compuesto por empresas de distintos formatos, siendo el principal el de grandes almacenes. Asimismo, se trata de una empresa familiar, al concentrarse la mayor parte de sus acciones entre familiares del empresario Ramón Areces y la fundación que lleva su nombre</a:t>
            </a:r>
            <a:r>
              <a:rPr lang="es-ES" dirty="0" smtClean="0"/>
              <a:t>.</a:t>
            </a:r>
            <a:r>
              <a:rPr lang="es-ES" dirty="0"/>
              <a:t> Su sede se encuentra en Madrid.</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1481" y="4156925"/>
            <a:ext cx="2333625" cy="1314450"/>
          </a:xfrm>
          <a:prstGeom prst="rect">
            <a:avLst/>
          </a:prstGeom>
        </p:spPr>
      </p:pic>
      <p:pic>
        <p:nvPicPr>
          <p:cNvPr id="5" name="Picture 3" descr="Bandera de Españ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31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0" y="163333"/>
            <a:ext cx="9601200" cy="552215"/>
          </a:xfrm>
        </p:spPr>
        <p:txBody>
          <a:bodyPr/>
          <a:lstStyle/>
          <a:p>
            <a:pPr algn="ctr"/>
            <a:r>
              <a:rPr lang="fr-FR" dirty="0" err="1" smtClean="0"/>
              <a:t>Descripcion</a:t>
            </a:r>
            <a:r>
              <a:rPr lang="fr-FR" dirty="0" smtClean="0"/>
              <a:t> </a:t>
            </a:r>
            <a:r>
              <a:rPr lang="fr-FR" dirty="0" err="1" smtClean="0"/>
              <a:t>del</a:t>
            </a:r>
            <a:r>
              <a:rPr lang="fr-FR" dirty="0" smtClean="0"/>
              <a:t> Corte </a:t>
            </a:r>
            <a:r>
              <a:rPr lang="fr-FR" dirty="0" err="1" smtClean="0"/>
              <a:t>Ingles</a:t>
            </a:r>
            <a:endParaRPr lang="fr-FR" dirty="0"/>
          </a:p>
        </p:txBody>
      </p:sp>
      <p:sp>
        <p:nvSpPr>
          <p:cNvPr id="3" name="Espace réservé du contenu 2"/>
          <p:cNvSpPr>
            <a:spLocks noGrp="1"/>
          </p:cNvSpPr>
          <p:nvPr>
            <p:ph idx="1"/>
          </p:nvPr>
        </p:nvSpPr>
        <p:spPr>
          <a:xfrm>
            <a:off x="605307" y="1062318"/>
            <a:ext cx="10291293" cy="5106661"/>
          </a:xfrm>
        </p:spPr>
        <p:txBody>
          <a:bodyPr>
            <a:normAutofit fontScale="92500" lnSpcReduction="10000"/>
          </a:bodyPr>
          <a:lstStyle/>
          <a:p>
            <a:r>
              <a:rPr lang="fr-FR" dirty="0" err="1" smtClean="0"/>
              <a:t>Tipo</a:t>
            </a:r>
            <a:r>
              <a:rPr lang="fr-FR" dirty="0" smtClean="0"/>
              <a:t>: </a:t>
            </a:r>
            <a:r>
              <a:rPr lang="fr-FR" dirty="0" err="1" smtClean="0"/>
              <a:t>Pequena</a:t>
            </a:r>
            <a:r>
              <a:rPr lang="fr-FR" dirty="0" smtClean="0"/>
              <a:t> </a:t>
            </a:r>
            <a:r>
              <a:rPr lang="fr-FR" dirty="0" err="1" smtClean="0"/>
              <a:t>mediana</a:t>
            </a:r>
            <a:r>
              <a:rPr lang="fr-FR" dirty="0" smtClean="0"/>
              <a:t> y </a:t>
            </a:r>
            <a:r>
              <a:rPr lang="fr-FR" dirty="0" err="1" smtClean="0"/>
              <a:t>gran</a:t>
            </a:r>
            <a:r>
              <a:rPr lang="fr-FR" dirty="0" smtClean="0"/>
              <a:t> </a:t>
            </a:r>
            <a:r>
              <a:rPr lang="fr-FR" dirty="0" err="1" smtClean="0"/>
              <a:t>distribucion</a:t>
            </a:r>
            <a:endParaRPr lang="fr-FR" dirty="0" smtClean="0"/>
          </a:p>
          <a:p>
            <a:r>
              <a:rPr lang="fr-FR" dirty="0" err="1" smtClean="0"/>
              <a:t>Industria</a:t>
            </a:r>
            <a:r>
              <a:rPr lang="fr-FR" dirty="0" smtClean="0"/>
              <a:t>: Grandes </a:t>
            </a:r>
            <a:r>
              <a:rPr lang="fr-FR" dirty="0" err="1" smtClean="0"/>
              <a:t>Almacenes,Turismo</a:t>
            </a:r>
            <a:r>
              <a:rPr lang="fr-FR" dirty="0" smtClean="0"/>
              <a:t>, </a:t>
            </a:r>
            <a:r>
              <a:rPr lang="fr-FR" dirty="0" err="1" smtClean="0"/>
              <a:t>Servicios</a:t>
            </a:r>
            <a:endParaRPr lang="fr-FR" dirty="0" smtClean="0"/>
          </a:p>
          <a:p>
            <a:r>
              <a:rPr lang="fr-FR" dirty="0" err="1" smtClean="0"/>
              <a:t>Fundacion</a:t>
            </a:r>
            <a:r>
              <a:rPr lang="fr-FR" dirty="0" smtClean="0"/>
              <a:t>: 1940</a:t>
            </a:r>
          </a:p>
          <a:p>
            <a:r>
              <a:rPr lang="fr-FR" dirty="0" err="1" smtClean="0"/>
              <a:t>Sede</a:t>
            </a:r>
            <a:r>
              <a:rPr lang="fr-FR" dirty="0" smtClean="0"/>
              <a:t>: Calle </a:t>
            </a:r>
            <a:r>
              <a:rPr lang="fr-FR" dirty="0" err="1" smtClean="0"/>
              <a:t>Hermosilla</a:t>
            </a:r>
            <a:r>
              <a:rPr lang="fr-FR" dirty="0" smtClean="0"/>
              <a:t> n°112 Madrid</a:t>
            </a:r>
          </a:p>
          <a:p>
            <a:r>
              <a:rPr lang="fr-FR" dirty="0" err="1" smtClean="0"/>
              <a:t>Administracion</a:t>
            </a:r>
            <a:r>
              <a:rPr lang="fr-FR" dirty="0" smtClean="0"/>
              <a:t>: Dimas Gimeno, </a:t>
            </a:r>
            <a:r>
              <a:rPr lang="fr-FR" dirty="0" err="1" smtClean="0"/>
              <a:t>presidente</a:t>
            </a:r>
            <a:endParaRPr lang="fr-FR" dirty="0" smtClean="0"/>
          </a:p>
          <a:p>
            <a:r>
              <a:rPr lang="fr-FR" dirty="0" err="1" smtClean="0"/>
              <a:t>Productos</a:t>
            </a:r>
            <a:r>
              <a:rPr lang="fr-FR" dirty="0" smtClean="0"/>
              <a:t>: </a:t>
            </a:r>
            <a:r>
              <a:rPr lang="fr-FR" dirty="0" err="1" smtClean="0"/>
              <a:t>textil</a:t>
            </a:r>
            <a:r>
              <a:rPr lang="fr-FR" dirty="0" smtClean="0"/>
              <a:t>, </a:t>
            </a:r>
            <a:r>
              <a:rPr lang="fr-FR" dirty="0" err="1" smtClean="0"/>
              <a:t>alimentacion</a:t>
            </a:r>
            <a:r>
              <a:rPr lang="fr-FR" dirty="0" smtClean="0"/>
              <a:t>, </a:t>
            </a:r>
            <a:r>
              <a:rPr lang="fr-FR" dirty="0" err="1" smtClean="0"/>
              <a:t>drogueria</a:t>
            </a:r>
            <a:r>
              <a:rPr lang="fr-FR" dirty="0" smtClean="0"/>
              <a:t>, </a:t>
            </a:r>
            <a:r>
              <a:rPr lang="fr-FR" dirty="0" err="1" smtClean="0"/>
              <a:t>perfumeria</a:t>
            </a:r>
            <a:r>
              <a:rPr lang="fr-FR" dirty="0" smtClean="0"/>
              <a:t>, </a:t>
            </a:r>
            <a:r>
              <a:rPr lang="fr-FR" dirty="0" err="1" smtClean="0"/>
              <a:t>agencia</a:t>
            </a:r>
            <a:r>
              <a:rPr lang="fr-FR" dirty="0" smtClean="0"/>
              <a:t> de </a:t>
            </a:r>
            <a:r>
              <a:rPr lang="fr-FR" dirty="0" err="1" smtClean="0"/>
              <a:t>viajes</a:t>
            </a:r>
            <a:r>
              <a:rPr lang="fr-FR" dirty="0" smtClean="0"/>
              <a:t>, </a:t>
            </a:r>
            <a:r>
              <a:rPr lang="fr-FR" dirty="0" err="1" smtClean="0"/>
              <a:t>servicios</a:t>
            </a:r>
            <a:r>
              <a:rPr lang="fr-FR" dirty="0" smtClean="0"/>
              <a:t>…</a:t>
            </a:r>
          </a:p>
          <a:p>
            <a:r>
              <a:rPr lang="fr-FR" dirty="0" smtClean="0"/>
              <a:t>Marcas: El </a:t>
            </a:r>
            <a:r>
              <a:rPr lang="fr-FR" dirty="0" err="1" smtClean="0"/>
              <a:t>corte</a:t>
            </a:r>
            <a:r>
              <a:rPr lang="fr-FR" dirty="0" smtClean="0"/>
              <a:t> </a:t>
            </a:r>
            <a:r>
              <a:rPr lang="fr-FR" dirty="0" err="1" smtClean="0"/>
              <a:t>ingles</a:t>
            </a:r>
            <a:r>
              <a:rPr lang="fr-FR" dirty="0" smtClean="0"/>
              <a:t>, </a:t>
            </a:r>
            <a:r>
              <a:rPr lang="fr-FR" dirty="0" err="1" smtClean="0"/>
              <a:t>hipercor</a:t>
            </a:r>
            <a:r>
              <a:rPr lang="fr-FR" dirty="0" smtClean="0"/>
              <a:t>, </a:t>
            </a:r>
            <a:r>
              <a:rPr lang="fr-FR" dirty="0" err="1" smtClean="0"/>
              <a:t>aliada</a:t>
            </a:r>
            <a:r>
              <a:rPr lang="fr-FR" dirty="0" smtClean="0"/>
              <a:t>, </a:t>
            </a:r>
            <a:r>
              <a:rPr lang="fr-FR" dirty="0" err="1" smtClean="0"/>
              <a:t>emidio</a:t>
            </a:r>
            <a:r>
              <a:rPr lang="fr-FR" dirty="0" smtClean="0"/>
              <a:t> </a:t>
            </a:r>
            <a:r>
              <a:rPr lang="fr-FR" dirty="0" err="1" smtClean="0"/>
              <a:t>tucci</a:t>
            </a:r>
            <a:r>
              <a:rPr lang="fr-FR" dirty="0" smtClean="0"/>
              <a:t>, </a:t>
            </a:r>
            <a:r>
              <a:rPr lang="fr-FR" dirty="0" err="1" smtClean="0"/>
              <a:t>primertiri</a:t>
            </a:r>
            <a:r>
              <a:rPr lang="fr-FR" dirty="0" smtClean="0"/>
              <a:t>, </a:t>
            </a:r>
            <a:r>
              <a:rPr lang="fr-FR" dirty="0" err="1" smtClean="0"/>
              <a:t>inves</a:t>
            </a:r>
            <a:r>
              <a:rPr lang="fr-FR" dirty="0" smtClean="0"/>
              <a:t>… </a:t>
            </a:r>
          </a:p>
          <a:p>
            <a:r>
              <a:rPr lang="fr-FR" dirty="0" err="1" smtClean="0"/>
              <a:t>Ingresos</a:t>
            </a:r>
            <a:r>
              <a:rPr lang="fr-FR" dirty="0" smtClean="0"/>
              <a:t> : 14 292 </a:t>
            </a:r>
            <a:r>
              <a:rPr lang="fr-FR" dirty="0" err="1" smtClean="0"/>
              <a:t>milliones</a:t>
            </a:r>
            <a:r>
              <a:rPr lang="fr-FR" dirty="0" smtClean="0"/>
              <a:t> </a:t>
            </a:r>
          </a:p>
          <a:p>
            <a:r>
              <a:rPr lang="fr-FR" dirty="0" err="1" smtClean="0"/>
              <a:t>Beneficio</a:t>
            </a:r>
            <a:r>
              <a:rPr lang="fr-FR" dirty="0" smtClean="0"/>
              <a:t> </a:t>
            </a:r>
            <a:r>
              <a:rPr lang="fr-FR" dirty="0" err="1" smtClean="0"/>
              <a:t>neto</a:t>
            </a:r>
            <a:r>
              <a:rPr lang="fr-FR" dirty="0" smtClean="0"/>
              <a:t> : 172,6 </a:t>
            </a:r>
            <a:r>
              <a:rPr lang="fr-FR" dirty="0" err="1" smtClean="0"/>
              <a:t>milliones</a:t>
            </a:r>
            <a:r>
              <a:rPr lang="fr-FR" dirty="0" smtClean="0"/>
              <a:t> </a:t>
            </a:r>
          </a:p>
          <a:p>
            <a:r>
              <a:rPr lang="fr-FR" dirty="0" err="1" smtClean="0"/>
              <a:t>Empleados</a:t>
            </a:r>
            <a:r>
              <a:rPr lang="fr-FR" dirty="0" smtClean="0"/>
              <a:t> : 93300 </a:t>
            </a:r>
            <a:r>
              <a:rPr lang="fr-FR" dirty="0" err="1" smtClean="0"/>
              <a:t>empleados</a:t>
            </a:r>
            <a:endParaRPr lang="fr-FR" dirty="0" smtClean="0"/>
          </a:p>
          <a:p>
            <a:r>
              <a:rPr lang="fr-FR" dirty="0" smtClean="0"/>
              <a:t>Filiales : </a:t>
            </a:r>
            <a:r>
              <a:rPr lang="fr-FR" dirty="0" err="1" smtClean="0"/>
              <a:t>hipercor</a:t>
            </a:r>
            <a:r>
              <a:rPr lang="fr-FR" dirty="0" smtClean="0"/>
              <a:t>, </a:t>
            </a:r>
            <a:r>
              <a:rPr lang="fr-FR" dirty="0" err="1" smtClean="0"/>
              <a:t>bricor</a:t>
            </a:r>
            <a:r>
              <a:rPr lang="fr-FR" dirty="0" smtClean="0"/>
              <a:t>, </a:t>
            </a:r>
            <a:r>
              <a:rPr lang="fr-FR" dirty="0" err="1" smtClean="0"/>
              <a:t>supercor</a:t>
            </a:r>
            <a:r>
              <a:rPr lang="fr-FR" dirty="0" smtClean="0"/>
              <a:t>, </a:t>
            </a:r>
            <a:r>
              <a:rPr lang="fr-FR" dirty="0" err="1" smtClean="0"/>
              <a:t>opencor</a:t>
            </a:r>
            <a:r>
              <a:rPr lang="fr-FR" dirty="0" smtClean="0"/>
              <a:t>, </a:t>
            </a:r>
            <a:r>
              <a:rPr lang="fr-FR" dirty="0" err="1" smtClean="0"/>
              <a:t>sfera</a:t>
            </a:r>
            <a:r>
              <a:rPr lang="fr-FR" dirty="0" smtClean="0"/>
              <a:t>, </a:t>
            </a:r>
            <a:r>
              <a:rPr lang="fr-FR" dirty="0" err="1" smtClean="0"/>
              <a:t>optica</a:t>
            </a:r>
            <a:r>
              <a:rPr lang="fr-FR" dirty="0" smtClean="0"/>
              <a:t> 2000…</a:t>
            </a:r>
            <a:endParaRPr lang="fr-FR" dirty="0"/>
          </a:p>
        </p:txBody>
      </p:sp>
      <p:pic>
        <p:nvPicPr>
          <p:cNvPr id="2051" name="Picture 3" descr="Bandera de Españ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863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0" y="194760"/>
            <a:ext cx="9601200" cy="565093"/>
          </a:xfrm>
        </p:spPr>
        <p:txBody>
          <a:bodyPr/>
          <a:lstStyle/>
          <a:p>
            <a:pPr algn="ctr"/>
            <a:r>
              <a:rPr lang="fr-FR" dirty="0" smtClean="0"/>
              <a:t>Conclusion</a:t>
            </a:r>
            <a:endParaRPr lang="fr-FR" dirty="0"/>
          </a:p>
        </p:txBody>
      </p:sp>
      <p:sp>
        <p:nvSpPr>
          <p:cNvPr id="3" name="Espace réservé du contenu 2"/>
          <p:cNvSpPr>
            <a:spLocks noGrp="1"/>
          </p:cNvSpPr>
          <p:nvPr>
            <p:ph idx="1"/>
          </p:nvPr>
        </p:nvSpPr>
        <p:spPr/>
        <p:txBody>
          <a:bodyPr>
            <a:normAutofit/>
          </a:bodyPr>
          <a:lstStyle/>
          <a:p>
            <a:r>
              <a:rPr lang="fr-FR" sz="2400" dirty="0" smtClean="0"/>
              <a:t>Para </a:t>
            </a:r>
            <a:r>
              <a:rPr lang="fr-FR" sz="2400" dirty="0" err="1" smtClean="0"/>
              <a:t>concluir</a:t>
            </a:r>
            <a:r>
              <a:rPr lang="fr-FR" sz="2400" dirty="0" smtClean="0"/>
              <a:t>, </a:t>
            </a:r>
            <a:r>
              <a:rPr lang="fr-FR" sz="2400" dirty="0" err="1" smtClean="0"/>
              <a:t>una</a:t>
            </a:r>
            <a:r>
              <a:rPr lang="fr-FR" sz="2400" dirty="0" smtClean="0"/>
              <a:t> </a:t>
            </a:r>
            <a:r>
              <a:rPr lang="fr-FR" sz="2400" dirty="0" err="1" smtClean="0"/>
              <a:t>empresa</a:t>
            </a:r>
            <a:r>
              <a:rPr lang="fr-FR" sz="2400" dirty="0" smtClean="0"/>
              <a:t> </a:t>
            </a:r>
            <a:r>
              <a:rPr lang="fr-FR" sz="2400" dirty="0" err="1" smtClean="0"/>
              <a:t>tiene</a:t>
            </a:r>
            <a:r>
              <a:rPr lang="fr-FR" sz="2400" dirty="0" smtClean="0"/>
              <a:t> varias </a:t>
            </a:r>
            <a:r>
              <a:rPr lang="fr-FR" sz="2400" dirty="0" err="1" smtClean="0"/>
              <a:t>facetas</a:t>
            </a:r>
            <a:r>
              <a:rPr lang="fr-FR" sz="2400" dirty="0" smtClean="0"/>
              <a:t>. </a:t>
            </a:r>
            <a:r>
              <a:rPr lang="fr-FR" sz="2400" dirty="0" err="1" smtClean="0"/>
              <a:t>Puede</a:t>
            </a:r>
            <a:r>
              <a:rPr lang="fr-FR" sz="2400" dirty="0" smtClean="0"/>
              <a:t> </a:t>
            </a:r>
            <a:r>
              <a:rPr lang="fr-FR" sz="2400" dirty="0" err="1" smtClean="0"/>
              <a:t>ser</a:t>
            </a:r>
            <a:r>
              <a:rPr lang="fr-FR" sz="2400" dirty="0" smtClean="0"/>
              <a:t> </a:t>
            </a:r>
            <a:r>
              <a:rPr lang="fr-FR" sz="2400" dirty="0" err="1" smtClean="0"/>
              <a:t>pequena</a:t>
            </a:r>
            <a:r>
              <a:rPr lang="fr-FR" sz="2400" dirty="0" smtClean="0"/>
              <a:t>, </a:t>
            </a:r>
            <a:r>
              <a:rPr lang="fr-FR" sz="2400" dirty="0" err="1" smtClean="0"/>
              <a:t>mediana</a:t>
            </a:r>
            <a:r>
              <a:rPr lang="fr-FR" sz="2400" dirty="0" smtClean="0"/>
              <a:t> o grande.. </a:t>
            </a:r>
            <a:r>
              <a:rPr lang="fr-FR" sz="2400" dirty="0" err="1" smtClean="0"/>
              <a:t>Tambien</a:t>
            </a:r>
            <a:r>
              <a:rPr lang="fr-FR" sz="2400" dirty="0" smtClean="0"/>
              <a:t> </a:t>
            </a:r>
            <a:r>
              <a:rPr lang="fr-FR" sz="2400" dirty="0" err="1" smtClean="0"/>
              <a:t>vemos</a:t>
            </a:r>
            <a:r>
              <a:rPr lang="fr-FR" sz="2400" dirty="0" smtClean="0"/>
              <a:t> que </a:t>
            </a:r>
            <a:r>
              <a:rPr lang="fr-FR" sz="2400" dirty="0" err="1" smtClean="0"/>
              <a:t>todas</a:t>
            </a:r>
            <a:r>
              <a:rPr lang="fr-FR" sz="2400" dirty="0" smtClean="0"/>
              <a:t> las </a:t>
            </a:r>
            <a:r>
              <a:rPr lang="fr-FR" sz="2400" dirty="0" err="1" smtClean="0"/>
              <a:t>empresas</a:t>
            </a:r>
            <a:r>
              <a:rPr lang="fr-FR" sz="2400" dirty="0" smtClean="0"/>
              <a:t> son </a:t>
            </a:r>
            <a:r>
              <a:rPr lang="fr-FR" sz="2400" dirty="0" err="1" smtClean="0"/>
              <a:t>diferentes</a:t>
            </a:r>
            <a:r>
              <a:rPr lang="fr-FR" sz="2400" dirty="0" smtClean="0"/>
              <a:t> porque no </a:t>
            </a:r>
            <a:r>
              <a:rPr lang="fr-FR" sz="2400" dirty="0" err="1" smtClean="0"/>
              <a:t>estan</a:t>
            </a:r>
            <a:r>
              <a:rPr lang="fr-FR" sz="2400" dirty="0" smtClean="0"/>
              <a:t> </a:t>
            </a:r>
            <a:r>
              <a:rPr lang="fr-FR" sz="2400" dirty="0" err="1" smtClean="0"/>
              <a:t>compuestas</a:t>
            </a:r>
            <a:r>
              <a:rPr lang="fr-FR" sz="2400" dirty="0" smtClean="0"/>
              <a:t> de la </a:t>
            </a:r>
            <a:r>
              <a:rPr lang="fr-FR" sz="2400" dirty="0" err="1" smtClean="0"/>
              <a:t>misma</a:t>
            </a:r>
            <a:r>
              <a:rPr lang="fr-FR" sz="2400" dirty="0"/>
              <a:t> </a:t>
            </a:r>
            <a:r>
              <a:rPr lang="fr-FR" sz="2400" dirty="0" smtClean="0"/>
              <a:t>forma y no </a:t>
            </a:r>
            <a:r>
              <a:rPr lang="fr-FR" sz="2400" dirty="0" err="1" smtClean="0"/>
              <a:t>tienen</a:t>
            </a:r>
            <a:r>
              <a:rPr lang="fr-FR" sz="2400" dirty="0" smtClean="0"/>
              <a:t> la </a:t>
            </a:r>
            <a:r>
              <a:rPr lang="fr-FR" sz="2400" dirty="0" err="1" smtClean="0"/>
              <a:t>misma</a:t>
            </a:r>
            <a:r>
              <a:rPr lang="fr-FR" sz="2400" dirty="0" smtClean="0"/>
              <a:t> </a:t>
            </a:r>
            <a:r>
              <a:rPr lang="fr-FR" sz="2400" dirty="0" err="1" smtClean="0"/>
              <a:t>organizacion</a:t>
            </a:r>
            <a:r>
              <a:rPr lang="fr-FR" sz="2400" dirty="0" smtClean="0"/>
              <a:t>. </a:t>
            </a:r>
            <a:r>
              <a:rPr lang="fr-FR" sz="2400" dirty="0" err="1" smtClean="0"/>
              <a:t>Podemos</a:t>
            </a:r>
            <a:r>
              <a:rPr lang="fr-FR" sz="2400" dirty="0" smtClean="0"/>
              <a:t> ver que El </a:t>
            </a:r>
            <a:r>
              <a:rPr lang="fr-FR" sz="2400" dirty="0"/>
              <a:t>C</a:t>
            </a:r>
            <a:r>
              <a:rPr lang="fr-FR" sz="2400" dirty="0" smtClean="0"/>
              <a:t>orte </a:t>
            </a:r>
            <a:r>
              <a:rPr lang="fr-FR" sz="2400" dirty="0" err="1" smtClean="0"/>
              <a:t>Ingles</a:t>
            </a:r>
            <a:r>
              <a:rPr lang="fr-FR" sz="2400" dirty="0" smtClean="0"/>
              <a:t> </a:t>
            </a:r>
            <a:r>
              <a:rPr lang="fr-FR" sz="2400" dirty="0" err="1" smtClean="0"/>
              <a:t>tiene</a:t>
            </a:r>
            <a:r>
              <a:rPr lang="fr-FR" sz="2400" dirty="0" smtClean="0"/>
              <a:t> varias filiales a traves </a:t>
            </a:r>
            <a:r>
              <a:rPr lang="fr-FR" sz="2400" dirty="0" err="1" smtClean="0"/>
              <a:t>del</a:t>
            </a:r>
            <a:r>
              <a:rPr lang="fr-FR" sz="2400" dirty="0" smtClean="0"/>
              <a:t> </a:t>
            </a:r>
            <a:r>
              <a:rPr lang="fr-FR" sz="2400" dirty="0" err="1" smtClean="0"/>
              <a:t>mundo</a:t>
            </a:r>
            <a:r>
              <a:rPr lang="fr-FR" sz="2400" dirty="0" smtClean="0"/>
              <a:t> y gracias a </a:t>
            </a:r>
            <a:r>
              <a:rPr lang="fr-FR" sz="2400" dirty="0" err="1" smtClean="0"/>
              <a:t>esto</a:t>
            </a:r>
            <a:r>
              <a:rPr lang="fr-FR" sz="2400" dirty="0" smtClean="0"/>
              <a:t> </a:t>
            </a:r>
            <a:r>
              <a:rPr lang="fr-FR" sz="2400" dirty="0" err="1" smtClean="0"/>
              <a:t>tiene</a:t>
            </a:r>
            <a:r>
              <a:rPr lang="fr-FR" sz="2400" dirty="0" smtClean="0"/>
              <a:t> mucha </a:t>
            </a:r>
            <a:r>
              <a:rPr lang="fr-FR" sz="2400" dirty="0" err="1" smtClean="0"/>
              <a:t>influencia</a:t>
            </a:r>
            <a:r>
              <a:rPr lang="fr-FR" sz="2400" dirty="0" smtClean="0"/>
              <a:t>. </a:t>
            </a:r>
            <a:endParaRPr lang="fr-FR" sz="2400" dirty="0"/>
          </a:p>
        </p:txBody>
      </p:sp>
      <p:pic>
        <p:nvPicPr>
          <p:cNvPr id="4" name="Picture 3" descr="Bandera de Españ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7486" y="39508"/>
            <a:ext cx="19050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603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iamond Grid 16x9">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amondGrid_16x9_TP103031012" id="{51012571-0B99-42A0-A846-34BAB1718D99}" vid="{F29D8852-CBC1-40DA-AD7F-B86EE6B5BFCF}"/>
    </a:ext>
  </a:extLst>
</a:theme>
</file>

<file path=ppt/theme/theme2.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DiamondGrid">
      <a:dk1>
        <a:srgbClr val="2D2E2D"/>
      </a:dk1>
      <a:lt1>
        <a:sysClr val="window" lastClr="FFFFFF"/>
      </a:lt1>
      <a:dk2>
        <a:srgbClr val="000000"/>
      </a:dk2>
      <a:lt2>
        <a:srgbClr val="EAEAEA"/>
      </a:lt2>
      <a:accent1>
        <a:srgbClr val="D15A3E"/>
      </a:accent1>
      <a:accent2>
        <a:srgbClr val="B2B2B2"/>
      </a:accent2>
      <a:accent3>
        <a:srgbClr val="4F91A1"/>
      </a:accent3>
      <a:accent4>
        <a:srgbClr val="F0BA34"/>
      </a:accent4>
      <a:accent5>
        <a:srgbClr val="AEB733"/>
      </a:accent5>
      <a:accent6>
        <a:srgbClr val="926397"/>
      </a:accent6>
      <a:hlink>
        <a:srgbClr val="4F91A1"/>
      </a:hlink>
      <a:folHlink>
        <a:srgbClr val="808080"/>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7087C0F-7449-45C4-B248-63D02665BF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Présentation Grille losanges (grand écran)</Template>
  <TotalTime>0</TotalTime>
  <Words>935</Words>
  <Application>Microsoft Office PowerPoint</Application>
  <PresentationFormat>Grand écran</PresentationFormat>
  <Paragraphs>69</Paragraphs>
  <Slides>11</Slides>
  <Notes>0</Notes>
  <HiddenSlides>0</HiddenSlides>
  <MMClips>0</MMClips>
  <ScaleCrop>false</ScaleCrop>
  <HeadingPairs>
    <vt:vector size="6" baseType="variant">
      <vt:variant>
        <vt:lpstr>Polices utilisées</vt:lpstr>
      </vt:variant>
      <vt:variant>
        <vt:i4>1</vt:i4>
      </vt:variant>
      <vt:variant>
        <vt:lpstr>Thème</vt:lpstr>
      </vt:variant>
      <vt:variant>
        <vt:i4>1</vt:i4>
      </vt:variant>
      <vt:variant>
        <vt:lpstr>Titres des diapositives</vt:lpstr>
      </vt:variant>
      <vt:variant>
        <vt:i4>11</vt:i4>
      </vt:variant>
    </vt:vector>
  </HeadingPairs>
  <TitlesOfParts>
    <vt:vector size="13" baseType="lpstr">
      <vt:lpstr>Arial</vt:lpstr>
      <vt:lpstr>Diamond Grid 16x9</vt:lpstr>
      <vt:lpstr>Las Empresas</vt:lpstr>
      <vt:lpstr>Intro</vt:lpstr>
      <vt:lpstr>Finalidades económicas y sociales de las empresas  </vt:lpstr>
      <vt:lpstr>Los beneficios concretos para una empresa</vt:lpstr>
      <vt:lpstr>Los diferentes sectores de las empresas</vt:lpstr>
      <vt:lpstr>Présentation PowerPoint</vt:lpstr>
      <vt:lpstr>Forma juridicial</vt:lpstr>
      <vt:lpstr>Ambito de actuacion</vt:lpstr>
      <vt:lpstr>Ejemplo</vt:lpstr>
      <vt:lpstr>Descripcion del Corte Ingles</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2015-03-16T15:50:55Z</dcterms:created>
  <dcterms:modified xsi:type="dcterms:W3CDTF">2015-03-18T14:18:57Z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TC030310159991</vt:lpwstr>
  </property>
</Properties>
</file>