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9" d="100"/>
          <a:sy n="129" d="100"/>
        </p:scale>
        <p:origin x="-19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mages avec légende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9D2566E-93BC-D348-9E30-6DA6246A4847}" type="datetimeFigureOut">
              <a:rPr lang="fr-FR" smtClean="0"/>
              <a:t>02/09/14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54B2D60D-8DE1-5947-A48C-8E4C48FC786D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moodle.univ-lyon2.fr/course/view.php?id=588" TargetMode="External"/><Relationship Id="rId3" Type="http://schemas.openxmlformats.org/officeDocument/2006/relationships/hyperlink" Target="sandra.breviere@univ-lyon2.fr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err="1" smtClean="0"/>
              <a:t>Autonom</a:t>
            </a:r>
            <a:r>
              <a:rPr lang="fr-FR" b="1" dirty="0" err="1" smtClean="0"/>
              <a:t>ía</a:t>
            </a:r>
            <a:r>
              <a:rPr lang="fr-FR" b="1" dirty="0" smtClean="0"/>
              <a:t> MINERVE Intensif</a:t>
            </a:r>
            <a:endParaRPr lang="fr-FR" b="1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 smtClean="0"/>
          </a:p>
          <a:p>
            <a:r>
              <a:rPr lang="fr-FR" dirty="0" err="1" smtClean="0"/>
              <a:t>Acceder</a:t>
            </a:r>
            <a:r>
              <a:rPr lang="fr-FR" dirty="0" smtClean="0"/>
              <a:t> a la </a:t>
            </a:r>
            <a:r>
              <a:rPr lang="fr-FR" dirty="0" err="1" smtClean="0"/>
              <a:t>plataforma</a:t>
            </a:r>
            <a:r>
              <a:rPr lang="fr-FR" dirty="0" smtClean="0"/>
              <a:t>.</a:t>
            </a:r>
          </a:p>
          <a:p>
            <a:pPr marL="0" indent="0">
              <a:buNone/>
            </a:pPr>
            <a:r>
              <a:rPr lang="fr-FR" dirty="0">
                <a:hlinkClick r:id="rId2"/>
              </a:rPr>
              <a:t>https://moodle.univ-lyon2.fr/course/view.php?id=588</a:t>
            </a:r>
            <a:endParaRPr lang="fr-FR" dirty="0" smtClean="0"/>
          </a:p>
          <a:p>
            <a:r>
              <a:rPr lang="fr-FR" dirty="0" smtClean="0"/>
              <a:t>Identifiant + mot de passe </a:t>
            </a:r>
          </a:p>
          <a:p>
            <a:r>
              <a:rPr lang="fr-FR" dirty="0"/>
              <a:t>Clef: </a:t>
            </a:r>
            <a:r>
              <a:rPr lang="fr-FR" dirty="0" smtClean="0"/>
              <a:t>1sMin</a:t>
            </a:r>
            <a:r>
              <a:rPr lang="fr-FR" dirty="0"/>
              <a:t>&amp;</a:t>
            </a:r>
            <a:r>
              <a:rPr lang="fr-FR" dirty="0" smtClean="0"/>
              <a:t>sp </a:t>
            </a:r>
          </a:p>
          <a:p>
            <a:r>
              <a:rPr lang="fr-FR" dirty="0"/>
              <a:t>Si problème: </a:t>
            </a:r>
            <a:r>
              <a:rPr lang="fr-FR" dirty="0">
                <a:hlinkClick r:id="rId3" action="ppaction://hlinkfile"/>
              </a:rPr>
              <a:t>sandra.breviere@univ-lyon2.fr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9432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err="1" smtClean="0"/>
              <a:t>Autonom</a:t>
            </a:r>
            <a:r>
              <a:rPr lang="fr-FR" b="1" dirty="0" err="1" smtClean="0"/>
              <a:t>ía</a:t>
            </a:r>
            <a:r>
              <a:rPr lang="fr-FR" b="1" dirty="0" smtClean="0"/>
              <a:t> MINERVE Intensif</a:t>
            </a:r>
            <a:endParaRPr lang="fr-FR" b="1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Seleccionar</a:t>
            </a:r>
            <a:r>
              <a:rPr lang="fr-FR" dirty="0" smtClean="0"/>
              <a:t> </a:t>
            </a:r>
            <a:r>
              <a:rPr lang="fr-FR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3 </a:t>
            </a:r>
            <a:r>
              <a:rPr lang="fr-FR" b="1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conferencias</a:t>
            </a:r>
            <a:r>
              <a:rPr lang="fr-FR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</a:t>
            </a:r>
            <a:r>
              <a:rPr lang="fr-FR" dirty="0" smtClean="0"/>
              <a:t>entre las 5.</a:t>
            </a:r>
          </a:p>
          <a:p>
            <a:pPr marL="0" indent="0">
              <a:buNone/>
            </a:pPr>
            <a:r>
              <a:rPr lang="fr-FR" dirty="0" smtClean="0"/>
              <a:t>Tema 1: </a:t>
            </a:r>
            <a:r>
              <a:rPr lang="fr-FR" dirty="0" err="1" smtClean="0"/>
              <a:t>Cambio</a:t>
            </a:r>
            <a:r>
              <a:rPr lang="fr-FR" dirty="0" smtClean="0"/>
              <a:t> </a:t>
            </a:r>
            <a:r>
              <a:rPr lang="fr-FR" dirty="0" err="1" smtClean="0"/>
              <a:t>clim</a:t>
            </a:r>
            <a:r>
              <a:rPr lang="fr-FR" dirty="0" err="1" smtClean="0"/>
              <a:t>ático</a:t>
            </a:r>
            <a:r>
              <a:rPr lang="fr-FR" dirty="0" smtClean="0"/>
              <a:t>. 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rgbClr val="772399"/>
                </a:solidFill>
              </a:rPr>
              <a:t>Vicente </a:t>
            </a:r>
            <a:r>
              <a:rPr lang="fr-FR" b="1" dirty="0" err="1" smtClean="0">
                <a:solidFill>
                  <a:srgbClr val="772399"/>
                </a:solidFill>
              </a:rPr>
              <a:t>Roselló</a:t>
            </a:r>
            <a:r>
              <a:rPr lang="fr-FR" b="1" dirty="0" smtClean="0">
                <a:solidFill>
                  <a:srgbClr val="772399"/>
                </a:solidFill>
              </a:rPr>
              <a:t> </a:t>
            </a:r>
            <a:r>
              <a:rPr lang="fr-FR" b="1" dirty="0" err="1" smtClean="0">
                <a:solidFill>
                  <a:srgbClr val="772399"/>
                </a:solidFill>
              </a:rPr>
              <a:t>Castelló</a:t>
            </a:r>
            <a:r>
              <a:rPr lang="fr-FR" b="1" dirty="0" smtClean="0">
                <a:solidFill>
                  <a:srgbClr val="772399"/>
                </a:solidFill>
              </a:rPr>
              <a:t> </a:t>
            </a:r>
            <a:r>
              <a:rPr lang="fr-FR" i="1" dirty="0" err="1" smtClean="0">
                <a:solidFill>
                  <a:schemeClr val="tx1"/>
                </a:solidFill>
              </a:rPr>
              <a:t>Universidad</a:t>
            </a:r>
            <a:r>
              <a:rPr lang="fr-FR" i="1" dirty="0" smtClean="0">
                <a:solidFill>
                  <a:schemeClr val="tx1"/>
                </a:solidFill>
              </a:rPr>
              <a:t> </a:t>
            </a:r>
            <a:r>
              <a:rPr lang="fr-FR" i="1" dirty="0" err="1" smtClean="0">
                <a:solidFill>
                  <a:schemeClr val="tx1"/>
                </a:solidFill>
              </a:rPr>
              <a:t>Jaume</a:t>
            </a:r>
            <a:r>
              <a:rPr lang="fr-FR" i="1" dirty="0" smtClean="0">
                <a:solidFill>
                  <a:schemeClr val="tx1"/>
                </a:solidFill>
              </a:rPr>
              <a:t> </a:t>
            </a:r>
            <a:r>
              <a:rPr lang="fr-FR" i="1" dirty="0" err="1" smtClean="0">
                <a:solidFill>
                  <a:schemeClr val="tx1"/>
                </a:solidFill>
              </a:rPr>
              <a:t>Iero</a:t>
            </a:r>
            <a:r>
              <a:rPr lang="fr-FR" i="1" dirty="0" smtClean="0">
                <a:solidFill>
                  <a:schemeClr val="tx1"/>
                </a:solidFill>
              </a:rPr>
              <a:t> </a:t>
            </a:r>
            <a:r>
              <a:rPr lang="fr-FR" i="1" dirty="0" err="1" smtClean="0">
                <a:solidFill>
                  <a:schemeClr val="tx1"/>
                </a:solidFill>
              </a:rPr>
              <a:t>Castellón</a:t>
            </a:r>
            <a:r>
              <a:rPr lang="fr-FR" i="1" dirty="0" smtClean="0">
                <a:solidFill>
                  <a:schemeClr val="tx1"/>
                </a:solidFill>
              </a:rPr>
              <a:t> de la Plana</a:t>
            </a:r>
            <a:endParaRPr lang="fr-FR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r-FR" dirty="0" smtClean="0"/>
              <a:t>Tema 2: </a:t>
            </a:r>
            <a:r>
              <a:rPr lang="fr-FR" dirty="0" err="1" smtClean="0"/>
              <a:t>Turismo</a:t>
            </a:r>
            <a:r>
              <a:rPr lang="fr-FR" dirty="0" smtClean="0"/>
              <a:t> en el </a:t>
            </a:r>
            <a:r>
              <a:rPr lang="fr-FR" dirty="0" err="1" smtClean="0"/>
              <a:t>mundo</a:t>
            </a:r>
            <a:r>
              <a:rPr lang="fr-FR" dirty="0" smtClean="0"/>
              <a:t> y en España. 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rgbClr val="772399"/>
                </a:solidFill>
              </a:rPr>
              <a:t>Vicente </a:t>
            </a:r>
            <a:r>
              <a:rPr lang="fr-FR" b="1" dirty="0" err="1">
                <a:solidFill>
                  <a:srgbClr val="772399"/>
                </a:solidFill>
              </a:rPr>
              <a:t>Roselló</a:t>
            </a:r>
            <a:r>
              <a:rPr lang="fr-FR" b="1" dirty="0">
                <a:solidFill>
                  <a:srgbClr val="772399"/>
                </a:solidFill>
              </a:rPr>
              <a:t> </a:t>
            </a:r>
            <a:r>
              <a:rPr lang="fr-FR" b="1" dirty="0" err="1" smtClean="0">
                <a:solidFill>
                  <a:srgbClr val="772399"/>
                </a:solidFill>
              </a:rPr>
              <a:t>Castelló</a:t>
            </a:r>
            <a:r>
              <a:rPr lang="fr-FR" b="1" dirty="0" smtClean="0">
                <a:solidFill>
                  <a:srgbClr val="772399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Universidad</a:t>
            </a:r>
            <a:r>
              <a:rPr lang="fr-FR" i="1" dirty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Jaume</a:t>
            </a:r>
            <a:r>
              <a:rPr lang="fr-FR" i="1" dirty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Iero</a:t>
            </a:r>
            <a:r>
              <a:rPr lang="fr-FR" i="1" dirty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Castellón</a:t>
            </a:r>
            <a:r>
              <a:rPr lang="fr-FR" i="1" dirty="0">
                <a:solidFill>
                  <a:schemeClr val="tx1"/>
                </a:solidFill>
              </a:rPr>
              <a:t> de la Plana</a:t>
            </a: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0644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err="1" smtClean="0"/>
              <a:t>Autonom</a:t>
            </a:r>
            <a:r>
              <a:rPr lang="fr-FR" b="1" dirty="0" err="1" smtClean="0"/>
              <a:t>ía</a:t>
            </a:r>
            <a:r>
              <a:rPr lang="fr-FR" b="1" dirty="0" smtClean="0"/>
              <a:t> MINERVE Intensif</a:t>
            </a:r>
            <a:endParaRPr lang="fr-FR" b="1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Tema </a:t>
            </a:r>
            <a:r>
              <a:rPr lang="fr-FR" dirty="0"/>
              <a:t>3: </a:t>
            </a:r>
            <a:r>
              <a:rPr lang="fr-FR" dirty="0" err="1"/>
              <a:t>Crecimiento</a:t>
            </a:r>
            <a:r>
              <a:rPr lang="fr-FR" dirty="0"/>
              <a:t>, </a:t>
            </a:r>
            <a:r>
              <a:rPr lang="fr-FR" dirty="0" err="1"/>
              <a:t>sostenibilidad</a:t>
            </a:r>
            <a:r>
              <a:rPr lang="fr-FR" dirty="0"/>
              <a:t> y medio </a:t>
            </a:r>
            <a:r>
              <a:rPr lang="fr-FR" dirty="0" err="1"/>
              <a:t>ambiente</a:t>
            </a:r>
            <a:r>
              <a:rPr lang="fr-FR" dirty="0">
                <a:solidFill>
                  <a:srgbClr val="000000"/>
                </a:solidFill>
              </a:rPr>
              <a:t>.</a:t>
            </a:r>
            <a:r>
              <a:rPr lang="fr-FR" b="1" dirty="0">
                <a:solidFill>
                  <a:srgbClr val="772399"/>
                </a:solidFill>
              </a:rPr>
              <a:t> </a:t>
            </a:r>
          </a:p>
          <a:p>
            <a:pPr marL="0" indent="0">
              <a:buNone/>
            </a:pPr>
            <a:r>
              <a:rPr lang="fr-FR" b="1" dirty="0" smtClean="0">
                <a:solidFill>
                  <a:srgbClr val="772399"/>
                </a:solidFill>
              </a:rPr>
              <a:t>Juan Angel </a:t>
            </a:r>
            <a:r>
              <a:rPr lang="fr-FR" b="1" dirty="0" err="1" smtClean="0">
                <a:solidFill>
                  <a:srgbClr val="772399"/>
                </a:solidFill>
              </a:rPr>
              <a:t>Lafuente</a:t>
            </a:r>
            <a:r>
              <a:rPr lang="fr-FR" b="1" dirty="0" smtClean="0">
                <a:solidFill>
                  <a:srgbClr val="772399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Universidad</a:t>
            </a:r>
            <a:r>
              <a:rPr lang="fr-FR" i="1" dirty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Jaume</a:t>
            </a:r>
            <a:r>
              <a:rPr lang="fr-FR" i="1" dirty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Iero</a:t>
            </a:r>
            <a:r>
              <a:rPr lang="fr-FR" i="1" dirty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Castellón</a:t>
            </a:r>
            <a:r>
              <a:rPr lang="fr-FR" i="1" dirty="0">
                <a:solidFill>
                  <a:schemeClr val="tx1"/>
                </a:solidFill>
              </a:rPr>
              <a:t> de la Plana</a:t>
            </a:r>
            <a:endParaRPr lang="fr-FR" b="1" dirty="0" smtClean="0">
              <a:solidFill>
                <a:srgbClr val="772399"/>
              </a:solidFill>
            </a:endParaRPr>
          </a:p>
          <a:p>
            <a:pPr marL="0" indent="0">
              <a:buNone/>
            </a:pPr>
            <a:r>
              <a:rPr lang="fr-FR" dirty="0" smtClean="0"/>
              <a:t>Tema 4: TIC (</a:t>
            </a:r>
            <a:r>
              <a:rPr lang="fr-FR" dirty="0" err="1" smtClean="0"/>
              <a:t>Tecnología</a:t>
            </a:r>
            <a:r>
              <a:rPr lang="fr-FR" dirty="0" smtClean="0"/>
              <a:t> de la </a:t>
            </a:r>
            <a:r>
              <a:rPr lang="fr-FR" dirty="0" err="1" smtClean="0"/>
              <a:t>información</a:t>
            </a:r>
            <a:r>
              <a:rPr lang="fr-FR" dirty="0" smtClean="0"/>
              <a:t> y de la </a:t>
            </a:r>
            <a:r>
              <a:rPr lang="fr-FR" dirty="0" err="1" smtClean="0"/>
              <a:t>comunicación</a:t>
            </a:r>
            <a:r>
              <a:rPr lang="fr-FR" dirty="0" smtClean="0"/>
              <a:t>).</a:t>
            </a:r>
          </a:p>
          <a:p>
            <a:pPr marL="0" indent="0">
              <a:buNone/>
            </a:pPr>
            <a:r>
              <a:rPr lang="fr-FR" dirty="0" smtClean="0"/>
              <a:t> </a:t>
            </a:r>
            <a:r>
              <a:rPr lang="fr-FR" b="1" dirty="0">
                <a:solidFill>
                  <a:srgbClr val="772399"/>
                </a:solidFill>
              </a:rPr>
              <a:t>Juan Angel </a:t>
            </a:r>
            <a:r>
              <a:rPr lang="fr-FR" b="1" dirty="0" err="1" smtClean="0">
                <a:solidFill>
                  <a:srgbClr val="772399"/>
                </a:solidFill>
              </a:rPr>
              <a:t>Lafuente</a:t>
            </a:r>
            <a:r>
              <a:rPr lang="fr-FR" b="1" dirty="0" smtClean="0">
                <a:solidFill>
                  <a:srgbClr val="772399"/>
                </a:solidFill>
              </a:rPr>
              <a:t> </a:t>
            </a:r>
            <a:r>
              <a:rPr lang="fr-FR" i="1" dirty="0" err="1" smtClean="0">
                <a:solidFill>
                  <a:schemeClr val="tx1"/>
                </a:solidFill>
              </a:rPr>
              <a:t>Universidad</a:t>
            </a:r>
            <a:r>
              <a:rPr lang="fr-FR" i="1" dirty="0" smtClean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Jaume</a:t>
            </a:r>
            <a:r>
              <a:rPr lang="fr-FR" i="1" dirty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Iero</a:t>
            </a:r>
            <a:r>
              <a:rPr lang="fr-FR" i="1" dirty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Castellón</a:t>
            </a:r>
            <a:r>
              <a:rPr lang="fr-FR" i="1" dirty="0">
                <a:solidFill>
                  <a:schemeClr val="tx1"/>
                </a:solidFill>
              </a:rPr>
              <a:t> de la Plana</a:t>
            </a: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Tema 5: </a:t>
            </a:r>
            <a:r>
              <a:rPr lang="fr-FR" dirty="0" err="1" smtClean="0"/>
              <a:t>Situación</a:t>
            </a:r>
            <a:r>
              <a:rPr lang="fr-FR" dirty="0" smtClean="0"/>
              <a:t> de la </a:t>
            </a:r>
            <a:r>
              <a:rPr lang="fr-FR" dirty="0" err="1" smtClean="0"/>
              <a:t>mujer</a:t>
            </a:r>
            <a:r>
              <a:rPr lang="fr-FR" dirty="0" smtClean="0"/>
              <a:t> en España.</a:t>
            </a:r>
          </a:p>
          <a:p>
            <a:pPr marL="0" indent="0">
              <a:buNone/>
            </a:pPr>
            <a:r>
              <a:rPr lang="fr-FR" dirty="0" smtClean="0"/>
              <a:t> </a:t>
            </a:r>
            <a:r>
              <a:rPr lang="fr-FR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Javier </a:t>
            </a:r>
            <a:r>
              <a:rPr lang="fr-FR" b="1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Sanahuja</a:t>
            </a:r>
            <a:r>
              <a:rPr lang="fr-FR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</a:t>
            </a:r>
            <a:r>
              <a:rPr lang="fr-FR" i="1" dirty="0" err="1" smtClean="0">
                <a:solidFill>
                  <a:schemeClr val="tx1"/>
                </a:solidFill>
              </a:rPr>
              <a:t>Universidad</a:t>
            </a:r>
            <a:r>
              <a:rPr lang="fr-FR" i="1" dirty="0" smtClean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Jaume</a:t>
            </a:r>
            <a:r>
              <a:rPr lang="fr-FR" i="1" dirty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Iero</a:t>
            </a:r>
            <a:r>
              <a:rPr lang="fr-FR" i="1" dirty="0">
                <a:solidFill>
                  <a:schemeClr val="tx1"/>
                </a:solidFill>
              </a:rPr>
              <a:t> </a:t>
            </a:r>
            <a:r>
              <a:rPr lang="fr-FR" i="1" dirty="0" err="1">
                <a:solidFill>
                  <a:schemeClr val="tx1"/>
                </a:solidFill>
              </a:rPr>
              <a:t>Castellón</a:t>
            </a:r>
            <a:r>
              <a:rPr lang="fr-FR" i="1" dirty="0">
                <a:solidFill>
                  <a:schemeClr val="tx1"/>
                </a:solidFill>
              </a:rPr>
              <a:t> de la Plana</a:t>
            </a:r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840644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err="1" smtClean="0"/>
              <a:t>Autonom</a:t>
            </a:r>
            <a:r>
              <a:rPr lang="fr-FR" b="1" dirty="0" err="1" smtClean="0"/>
              <a:t>ía</a:t>
            </a:r>
            <a:r>
              <a:rPr lang="fr-FR" b="1" dirty="0" smtClean="0"/>
              <a:t> MINERVE Intensif</a:t>
            </a:r>
            <a:endParaRPr lang="fr-FR" b="1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07949" y="1981200"/>
            <a:ext cx="7556313" cy="4144963"/>
          </a:xfrm>
        </p:spPr>
        <p:txBody>
          <a:bodyPr>
            <a:normAutofit/>
          </a:bodyPr>
          <a:lstStyle/>
          <a:p>
            <a:r>
              <a:rPr lang="fr-FR" b="1" dirty="0" err="1" smtClean="0">
                <a:solidFill>
                  <a:srgbClr val="772399"/>
                </a:solidFill>
              </a:rPr>
              <a:t>Metodolog</a:t>
            </a:r>
            <a:r>
              <a:rPr lang="fr-FR" b="1" dirty="0" err="1" smtClean="0">
                <a:solidFill>
                  <a:srgbClr val="772399"/>
                </a:solidFill>
              </a:rPr>
              <a:t>ía</a:t>
            </a:r>
            <a:r>
              <a:rPr lang="fr-FR" b="1" dirty="0" smtClean="0">
                <a:solidFill>
                  <a:srgbClr val="772399"/>
                </a:solidFill>
              </a:rPr>
              <a:t>:  El dossier se </a:t>
            </a:r>
            <a:r>
              <a:rPr lang="fr-FR" b="1" dirty="0" err="1">
                <a:solidFill>
                  <a:srgbClr val="772399"/>
                </a:solidFill>
              </a:rPr>
              <a:t>c</a:t>
            </a:r>
            <a:r>
              <a:rPr lang="fr-FR" b="1" dirty="0" err="1" smtClean="0">
                <a:solidFill>
                  <a:srgbClr val="772399"/>
                </a:solidFill>
              </a:rPr>
              <a:t>ompone</a:t>
            </a:r>
            <a:r>
              <a:rPr lang="fr-FR" b="1" dirty="0" smtClean="0">
                <a:solidFill>
                  <a:srgbClr val="772399"/>
                </a:solidFill>
              </a:rPr>
              <a:t> de </a:t>
            </a:r>
            <a:r>
              <a:rPr lang="fr-FR" b="1" dirty="0" err="1" smtClean="0">
                <a:solidFill>
                  <a:srgbClr val="772399"/>
                </a:solidFill>
              </a:rPr>
              <a:t>unas</a:t>
            </a:r>
            <a:r>
              <a:rPr lang="fr-FR" b="1" dirty="0" smtClean="0">
                <a:solidFill>
                  <a:srgbClr val="772399"/>
                </a:solidFill>
              </a:rPr>
              <a:t> 20 </a:t>
            </a:r>
            <a:r>
              <a:rPr lang="fr-FR" b="1" dirty="0" err="1" smtClean="0">
                <a:solidFill>
                  <a:srgbClr val="772399"/>
                </a:solidFill>
              </a:rPr>
              <a:t>páginas</a:t>
            </a:r>
            <a:r>
              <a:rPr lang="fr-FR" b="1" dirty="0" smtClean="0">
                <a:solidFill>
                  <a:srgbClr val="772399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fr-FR" b="1" dirty="0" smtClean="0">
                <a:solidFill>
                  <a:srgbClr val="772399"/>
                </a:solidFill>
              </a:rPr>
              <a:t>Parte 1: </a:t>
            </a:r>
            <a:r>
              <a:rPr lang="fr-FR" b="1" dirty="0" err="1" smtClean="0">
                <a:solidFill>
                  <a:srgbClr val="772399"/>
                </a:solidFill>
              </a:rPr>
              <a:t>Presentación</a:t>
            </a:r>
            <a:r>
              <a:rPr lang="fr-FR" b="1" dirty="0" smtClean="0">
                <a:solidFill>
                  <a:srgbClr val="772399"/>
                </a:solidFill>
              </a:rPr>
              <a:t> de las </a:t>
            </a:r>
            <a:r>
              <a:rPr lang="fr-FR" b="1" dirty="0" err="1" smtClean="0">
                <a:solidFill>
                  <a:srgbClr val="772399"/>
                </a:solidFill>
              </a:rPr>
              <a:t>conferencias</a:t>
            </a:r>
            <a:r>
              <a:rPr lang="fr-FR" b="1" smtClean="0">
                <a:solidFill>
                  <a:srgbClr val="772399"/>
                </a:solidFill>
              </a:rPr>
              <a:t>. </a:t>
            </a:r>
            <a:r>
              <a:rPr lang="fr-FR" smtClean="0">
                <a:solidFill>
                  <a:srgbClr val="000000"/>
                </a:solidFill>
              </a:rPr>
              <a:t>Proponer</a:t>
            </a:r>
            <a:r>
              <a:rPr lang="fr-FR" dirty="0" smtClean="0">
                <a:solidFill>
                  <a:srgbClr val="000000"/>
                </a:solidFill>
              </a:rPr>
              <a:t> un </a:t>
            </a:r>
            <a:r>
              <a:rPr lang="fr-FR" dirty="0" err="1" smtClean="0">
                <a:solidFill>
                  <a:srgbClr val="000000"/>
                </a:solidFill>
              </a:rPr>
              <a:t>comentario</a:t>
            </a:r>
            <a:r>
              <a:rPr lang="fr-FR" dirty="0" smtClean="0">
                <a:solidFill>
                  <a:srgbClr val="000000"/>
                </a:solidFill>
              </a:rPr>
              <a:t> de </a:t>
            </a:r>
            <a:r>
              <a:rPr lang="fr-FR" dirty="0" err="1" smtClean="0">
                <a:solidFill>
                  <a:srgbClr val="000000"/>
                </a:solidFill>
              </a:rPr>
              <a:t>cada</a:t>
            </a:r>
            <a:r>
              <a:rPr lang="fr-FR" dirty="0" smtClean="0">
                <a:solidFill>
                  <a:srgbClr val="000000"/>
                </a:solidFill>
              </a:rPr>
              <a:t> parte de las </a:t>
            </a:r>
            <a:r>
              <a:rPr lang="fr-FR" dirty="0" err="1" smtClean="0">
                <a:solidFill>
                  <a:srgbClr val="000000"/>
                </a:solidFill>
              </a:rPr>
              <a:t>conferencias</a:t>
            </a:r>
            <a:r>
              <a:rPr lang="fr-FR" dirty="0" smtClean="0">
                <a:solidFill>
                  <a:srgbClr val="000000"/>
                </a:solidFill>
              </a:rPr>
              <a:t> (las </a:t>
            </a:r>
            <a:r>
              <a:rPr lang="fr-FR" dirty="0" err="1" smtClean="0">
                <a:solidFill>
                  <a:srgbClr val="000000"/>
                </a:solidFill>
              </a:rPr>
              <a:t>ideas</a:t>
            </a:r>
            <a:r>
              <a:rPr lang="fr-FR" dirty="0" smtClean="0">
                <a:solidFill>
                  <a:srgbClr val="000000"/>
                </a:solidFill>
              </a:rPr>
              <a:t> claves, los </a:t>
            </a:r>
            <a:r>
              <a:rPr lang="fr-FR" dirty="0" err="1" smtClean="0">
                <a:solidFill>
                  <a:srgbClr val="000000"/>
                </a:solidFill>
              </a:rPr>
              <a:t>datos</a:t>
            </a:r>
            <a:r>
              <a:rPr lang="fr-FR" dirty="0" smtClean="0">
                <a:solidFill>
                  <a:srgbClr val="000000"/>
                </a:solidFill>
              </a:rPr>
              <a:t> importantes, los </a:t>
            </a:r>
            <a:r>
              <a:rPr lang="fr-FR" dirty="0" err="1" smtClean="0">
                <a:solidFill>
                  <a:srgbClr val="000000"/>
                </a:solidFill>
              </a:rPr>
              <a:t>análisis</a:t>
            </a:r>
            <a:r>
              <a:rPr lang="fr-FR" dirty="0" smtClean="0">
                <a:solidFill>
                  <a:srgbClr val="000000"/>
                </a:solidFill>
              </a:rPr>
              <a:t> y </a:t>
            </a:r>
            <a:r>
              <a:rPr lang="fr-FR" dirty="0" err="1" smtClean="0">
                <a:solidFill>
                  <a:srgbClr val="000000"/>
                </a:solidFill>
              </a:rPr>
              <a:t>comentarios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propuestos</a:t>
            </a:r>
            <a:r>
              <a:rPr lang="fr-FR" dirty="0" smtClean="0">
                <a:solidFill>
                  <a:srgbClr val="000000"/>
                </a:solidFill>
              </a:rPr>
              <a:t>) </a:t>
            </a:r>
            <a:r>
              <a:rPr lang="fr-FR" dirty="0" err="1" smtClean="0">
                <a:solidFill>
                  <a:srgbClr val="000000"/>
                </a:solidFill>
              </a:rPr>
              <a:t>una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página</a:t>
            </a:r>
            <a:r>
              <a:rPr lang="fr-FR" dirty="0">
                <a:solidFill>
                  <a:srgbClr val="000000"/>
                </a:solidFill>
              </a:rPr>
              <a:t> </a:t>
            </a:r>
            <a:r>
              <a:rPr lang="fr-FR" dirty="0" smtClean="0">
                <a:solidFill>
                  <a:srgbClr val="000000"/>
                </a:solidFill>
              </a:rPr>
              <a:t> A4 para </a:t>
            </a:r>
            <a:r>
              <a:rPr lang="fr-FR" dirty="0" err="1" smtClean="0">
                <a:solidFill>
                  <a:srgbClr val="000000"/>
                </a:solidFill>
              </a:rPr>
              <a:t>cada</a:t>
            </a:r>
            <a:r>
              <a:rPr lang="fr-FR" dirty="0" smtClean="0">
                <a:solidFill>
                  <a:srgbClr val="000000"/>
                </a:solidFill>
              </a:rPr>
              <a:t>  parte. </a:t>
            </a:r>
            <a:r>
              <a:rPr lang="fr-FR" dirty="0" smtClean="0">
                <a:solidFill>
                  <a:srgbClr val="772399"/>
                </a:solidFill>
              </a:rPr>
              <a:t>     </a:t>
            </a:r>
          </a:p>
          <a:p>
            <a:pPr marL="0" indent="0" algn="just">
              <a:buNone/>
            </a:pPr>
            <a:r>
              <a:rPr lang="fr-FR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Parte 2: </a:t>
            </a:r>
            <a:r>
              <a:rPr lang="fr-FR" b="1" dirty="0" err="1" smtClean="0">
                <a:solidFill>
                  <a:srgbClr val="772399"/>
                </a:solidFill>
              </a:rPr>
              <a:t>Glosario</a:t>
            </a:r>
            <a:r>
              <a:rPr lang="fr-FR" b="1" dirty="0" smtClean="0">
                <a:solidFill>
                  <a:srgbClr val="772399"/>
                </a:solidFill>
              </a:rPr>
              <a:t> </a:t>
            </a:r>
            <a:r>
              <a:rPr lang="fr-FR" b="1" dirty="0" err="1">
                <a:solidFill>
                  <a:srgbClr val="772399"/>
                </a:solidFill>
              </a:rPr>
              <a:t>del</a:t>
            </a:r>
            <a:r>
              <a:rPr lang="fr-FR" b="1" dirty="0">
                <a:solidFill>
                  <a:srgbClr val="772399"/>
                </a:solidFill>
              </a:rPr>
              <a:t> </a:t>
            </a:r>
            <a:r>
              <a:rPr lang="fr-FR" b="1" dirty="0" err="1">
                <a:solidFill>
                  <a:srgbClr val="772399"/>
                </a:solidFill>
              </a:rPr>
              <a:t>vocabulario</a:t>
            </a:r>
            <a:r>
              <a:rPr lang="fr-FR" b="1" dirty="0">
                <a:solidFill>
                  <a:srgbClr val="772399"/>
                </a:solidFill>
              </a:rPr>
              <a:t> </a:t>
            </a:r>
            <a:r>
              <a:rPr lang="fr-FR" b="1" dirty="0" err="1" smtClean="0">
                <a:solidFill>
                  <a:srgbClr val="772399"/>
                </a:solidFill>
              </a:rPr>
              <a:t>económico</a:t>
            </a:r>
            <a:r>
              <a:rPr lang="fr-FR" b="1" dirty="0" smtClean="0">
                <a:solidFill>
                  <a:srgbClr val="772399"/>
                </a:solidFill>
              </a:rPr>
              <a:t>.  </a:t>
            </a:r>
            <a:r>
              <a:rPr lang="fr-FR" dirty="0" smtClean="0">
                <a:solidFill>
                  <a:schemeClr val="tx1"/>
                </a:solidFill>
              </a:rPr>
              <a:t>Dar las </a:t>
            </a:r>
            <a:r>
              <a:rPr lang="fr-FR" dirty="0" smtClean="0"/>
              <a:t> </a:t>
            </a:r>
            <a:r>
              <a:rPr lang="fr-FR" dirty="0" err="1"/>
              <a:t>definiciones</a:t>
            </a:r>
            <a:r>
              <a:rPr lang="fr-FR" dirty="0"/>
              <a:t> </a:t>
            </a:r>
            <a:r>
              <a:rPr lang="fr-FR" dirty="0" err="1" smtClean="0"/>
              <a:t>precisas</a:t>
            </a:r>
            <a:r>
              <a:rPr lang="fr-FR" dirty="0" smtClean="0"/>
              <a:t> de </a:t>
            </a:r>
            <a:r>
              <a:rPr lang="fr-FR" dirty="0" err="1"/>
              <a:t>c</a:t>
            </a:r>
            <a:r>
              <a:rPr lang="fr-FR" dirty="0" err="1" smtClean="0"/>
              <a:t>ada</a:t>
            </a:r>
            <a:r>
              <a:rPr lang="fr-FR" dirty="0" smtClean="0"/>
              <a:t> </a:t>
            </a:r>
            <a:r>
              <a:rPr lang="fr-FR" dirty="0" err="1" smtClean="0"/>
              <a:t>término</a:t>
            </a:r>
            <a:r>
              <a:rPr lang="fr-FR" dirty="0" smtClean="0"/>
              <a:t> en </a:t>
            </a:r>
            <a:r>
              <a:rPr lang="fr-FR" dirty="0" err="1"/>
              <a:t>castellano</a:t>
            </a:r>
            <a:r>
              <a:rPr lang="fr-FR" dirty="0"/>
              <a:t> (</a:t>
            </a:r>
            <a:r>
              <a:rPr lang="fr-FR" dirty="0" err="1"/>
              <a:t>uso</a:t>
            </a:r>
            <a:r>
              <a:rPr lang="fr-FR" dirty="0"/>
              <a:t> de un </a:t>
            </a:r>
            <a:r>
              <a:rPr lang="fr-FR" dirty="0" err="1"/>
              <a:t>diccionario</a:t>
            </a:r>
            <a:r>
              <a:rPr lang="fr-FR" dirty="0"/>
              <a:t> </a:t>
            </a:r>
            <a:r>
              <a:rPr lang="fr-FR" dirty="0" smtClean="0"/>
              <a:t>unilingue y / o de un </a:t>
            </a:r>
            <a:r>
              <a:rPr lang="fr-FR" dirty="0" err="1" smtClean="0"/>
              <a:t>diccionario</a:t>
            </a:r>
            <a:r>
              <a:rPr lang="fr-FR" dirty="0" smtClean="0"/>
              <a:t> </a:t>
            </a:r>
            <a:r>
              <a:rPr lang="fr-FR" dirty="0" err="1" smtClean="0"/>
              <a:t>econ</a:t>
            </a:r>
            <a:r>
              <a:rPr lang="fr-FR" dirty="0" err="1" smtClean="0"/>
              <a:t>ómico</a:t>
            </a:r>
            <a:r>
              <a:rPr lang="fr-FR" dirty="0" smtClean="0"/>
              <a:t>) (20 palabras para </a:t>
            </a:r>
            <a:r>
              <a:rPr lang="fr-FR" dirty="0" err="1" smtClean="0"/>
              <a:t>cada</a:t>
            </a:r>
            <a:r>
              <a:rPr lang="fr-FR" dirty="0" smtClean="0"/>
              <a:t> </a:t>
            </a:r>
            <a:r>
              <a:rPr lang="fr-FR" dirty="0" err="1" smtClean="0"/>
              <a:t>conferencia</a:t>
            </a:r>
            <a:r>
              <a:rPr lang="fr-FR" dirty="0" smtClean="0"/>
              <a:t>).</a:t>
            </a:r>
          </a:p>
          <a:p>
            <a:pPr marL="0" indent="0" algn="just">
              <a:buNone/>
            </a:pPr>
            <a:endParaRPr lang="fr-FR" b="1" dirty="0" smtClean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608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err="1" smtClean="0"/>
              <a:t>Autonom</a:t>
            </a:r>
            <a:r>
              <a:rPr lang="fr-FR" b="1" dirty="0" err="1" smtClean="0"/>
              <a:t>ía</a:t>
            </a:r>
            <a:r>
              <a:rPr lang="fr-FR" b="1" dirty="0" smtClean="0"/>
              <a:t> MINERVE Intensif</a:t>
            </a:r>
            <a:endParaRPr lang="fr-FR" b="1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Parte 3: </a:t>
            </a:r>
            <a:r>
              <a:rPr lang="fr-FR" b="1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Documentos</a:t>
            </a:r>
            <a:r>
              <a:rPr lang="fr-FR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</a:t>
            </a:r>
            <a:r>
              <a:rPr lang="fr-FR" b="1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complementarios</a:t>
            </a:r>
            <a:r>
              <a:rPr lang="fr-FR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. </a:t>
            </a:r>
            <a:r>
              <a:rPr lang="fr-FR" b="1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Actualizaci</a:t>
            </a:r>
            <a:r>
              <a:rPr lang="fr-FR" b="1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ón</a:t>
            </a:r>
            <a:r>
              <a:rPr lang="fr-FR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 de la </a:t>
            </a:r>
            <a:r>
              <a:rPr lang="fr-FR" b="1" dirty="0" err="1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temática</a:t>
            </a:r>
            <a:r>
              <a:rPr lang="fr-FR" b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 algn="just">
              <a:buNone/>
            </a:pPr>
            <a:r>
              <a:rPr lang="fr-FR" dirty="0" err="1" smtClean="0">
                <a:solidFill>
                  <a:srgbClr val="000000"/>
                </a:solidFill>
              </a:rPr>
              <a:t>Seleccionar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b="1" dirty="0" smtClean="0">
                <a:solidFill>
                  <a:srgbClr val="000000"/>
                </a:solidFill>
              </a:rPr>
              <a:t>3 </a:t>
            </a:r>
            <a:r>
              <a:rPr lang="fr-FR" b="1" dirty="0" err="1" smtClean="0">
                <a:solidFill>
                  <a:srgbClr val="000000"/>
                </a:solidFill>
              </a:rPr>
              <a:t>documentos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b="1" dirty="0" err="1" smtClean="0">
                <a:solidFill>
                  <a:srgbClr val="000000"/>
                </a:solidFill>
              </a:rPr>
              <a:t>complementarios</a:t>
            </a:r>
            <a:r>
              <a:rPr lang="fr-FR" b="1" dirty="0" smtClean="0">
                <a:solidFill>
                  <a:srgbClr val="000000"/>
                </a:solidFill>
              </a:rPr>
              <a:t> </a:t>
            </a:r>
            <a:r>
              <a:rPr lang="fr-FR" dirty="0" smtClean="0">
                <a:solidFill>
                  <a:srgbClr val="000000"/>
                </a:solidFill>
              </a:rPr>
              <a:t>de </a:t>
            </a:r>
            <a:r>
              <a:rPr lang="fr-FR" dirty="0" err="1" smtClean="0">
                <a:solidFill>
                  <a:srgbClr val="000000"/>
                </a:solidFill>
              </a:rPr>
              <a:t>todo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tipo</a:t>
            </a:r>
            <a:r>
              <a:rPr lang="fr-FR" dirty="0" smtClean="0">
                <a:solidFill>
                  <a:srgbClr val="000000"/>
                </a:solidFill>
              </a:rPr>
              <a:t> (</a:t>
            </a:r>
            <a:r>
              <a:rPr lang="fr-FR" dirty="0" err="1" smtClean="0">
                <a:solidFill>
                  <a:srgbClr val="000000"/>
                </a:solidFill>
              </a:rPr>
              <a:t>prensa</a:t>
            </a:r>
            <a:r>
              <a:rPr lang="fr-FR" dirty="0" smtClean="0">
                <a:solidFill>
                  <a:srgbClr val="000000"/>
                </a:solidFill>
              </a:rPr>
              <a:t>, </a:t>
            </a:r>
            <a:r>
              <a:rPr lang="fr-FR" dirty="0" err="1" smtClean="0">
                <a:solidFill>
                  <a:srgbClr val="000000"/>
                </a:solidFill>
              </a:rPr>
              <a:t>vídeos</a:t>
            </a:r>
            <a:r>
              <a:rPr lang="fr-FR" dirty="0" smtClean="0">
                <a:solidFill>
                  <a:srgbClr val="000000"/>
                </a:solidFill>
              </a:rPr>
              <a:t>, </a:t>
            </a:r>
            <a:r>
              <a:rPr lang="fr-FR" dirty="0" err="1" smtClean="0">
                <a:solidFill>
                  <a:srgbClr val="000000"/>
                </a:solidFill>
              </a:rPr>
              <a:t>carteles</a:t>
            </a:r>
            <a:r>
              <a:rPr lang="fr-FR" dirty="0" smtClean="0">
                <a:solidFill>
                  <a:srgbClr val="000000"/>
                </a:solidFill>
              </a:rPr>
              <a:t>, </a:t>
            </a:r>
            <a:r>
              <a:rPr lang="fr-FR" dirty="0" err="1" smtClean="0">
                <a:solidFill>
                  <a:srgbClr val="000000"/>
                </a:solidFill>
              </a:rPr>
              <a:t>audios</a:t>
            </a:r>
            <a:r>
              <a:rPr lang="fr-FR" dirty="0" smtClean="0">
                <a:solidFill>
                  <a:srgbClr val="000000"/>
                </a:solidFill>
              </a:rPr>
              <a:t> …).</a:t>
            </a:r>
          </a:p>
          <a:p>
            <a:pPr marL="0" indent="0" algn="just">
              <a:buNone/>
            </a:pPr>
            <a:r>
              <a:rPr lang="fr-FR" dirty="0" err="1" smtClean="0">
                <a:solidFill>
                  <a:srgbClr val="000000"/>
                </a:solidFill>
              </a:rPr>
              <a:t>Justificar</a:t>
            </a:r>
            <a:r>
              <a:rPr lang="fr-FR" dirty="0" smtClean="0">
                <a:solidFill>
                  <a:srgbClr val="000000"/>
                </a:solidFill>
              </a:rPr>
              <a:t> la </a:t>
            </a:r>
            <a:r>
              <a:rPr lang="fr-FR" dirty="0" err="1" smtClean="0">
                <a:solidFill>
                  <a:srgbClr val="000000"/>
                </a:solidFill>
              </a:rPr>
              <a:t>elección</a:t>
            </a:r>
            <a:r>
              <a:rPr lang="fr-FR" dirty="0" smtClean="0">
                <a:solidFill>
                  <a:srgbClr val="000000"/>
                </a:solidFill>
              </a:rPr>
              <a:t> con un texto </a:t>
            </a:r>
            <a:r>
              <a:rPr lang="fr-FR" dirty="0" err="1" smtClean="0">
                <a:solidFill>
                  <a:srgbClr val="000000"/>
                </a:solidFill>
              </a:rPr>
              <a:t>argumentativo</a:t>
            </a:r>
            <a:r>
              <a:rPr lang="fr-FR" dirty="0" smtClean="0">
                <a:solidFill>
                  <a:srgbClr val="000000"/>
                </a:solidFill>
              </a:rPr>
              <a:t> (100 palabras)</a:t>
            </a:r>
          </a:p>
          <a:p>
            <a:pPr marL="0" indent="0" algn="just">
              <a:buNone/>
            </a:pPr>
            <a:r>
              <a:rPr lang="fr-FR" dirty="0" err="1" smtClean="0">
                <a:solidFill>
                  <a:srgbClr val="000000"/>
                </a:solidFill>
              </a:rPr>
              <a:t>Proponer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una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actividad</a:t>
            </a:r>
            <a:r>
              <a:rPr lang="fr-FR" dirty="0" smtClean="0">
                <a:solidFill>
                  <a:srgbClr val="000000"/>
                </a:solidFill>
              </a:rPr>
              <a:t> para el </a:t>
            </a:r>
            <a:r>
              <a:rPr lang="fr-FR" dirty="0" err="1" smtClean="0">
                <a:solidFill>
                  <a:srgbClr val="000000"/>
                </a:solidFill>
              </a:rPr>
              <a:t>grupo</a:t>
            </a:r>
            <a:r>
              <a:rPr lang="fr-FR" dirty="0" smtClean="0">
                <a:solidFill>
                  <a:srgbClr val="000000"/>
                </a:solidFill>
              </a:rPr>
              <a:t> clase para </a:t>
            </a:r>
            <a:r>
              <a:rPr lang="fr-FR" dirty="0" err="1" smtClean="0">
                <a:solidFill>
                  <a:srgbClr val="000000"/>
                </a:solidFill>
              </a:rPr>
              <a:t>cada</a:t>
            </a:r>
            <a:r>
              <a:rPr lang="fr-FR" dirty="0" smtClean="0">
                <a:solidFill>
                  <a:srgbClr val="000000"/>
                </a:solidFill>
              </a:rPr>
              <a:t> </a:t>
            </a:r>
            <a:r>
              <a:rPr lang="fr-FR" dirty="0" err="1" smtClean="0">
                <a:solidFill>
                  <a:srgbClr val="000000"/>
                </a:solidFill>
              </a:rPr>
              <a:t>uno</a:t>
            </a:r>
            <a:r>
              <a:rPr lang="fr-FR" dirty="0" smtClean="0">
                <a:solidFill>
                  <a:srgbClr val="000000"/>
                </a:solidFill>
              </a:rPr>
              <a:t> de los 3 </a:t>
            </a:r>
            <a:r>
              <a:rPr lang="fr-FR" dirty="0" err="1" smtClean="0">
                <a:solidFill>
                  <a:srgbClr val="000000"/>
                </a:solidFill>
              </a:rPr>
              <a:t>documentos</a:t>
            </a:r>
            <a:r>
              <a:rPr lang="fr-FR" dirty="0" smtClean="0">
                <a:solidFill>
                  <a:srgbClr val="000000"/>
                </a:solidFill>
              </a:rPr>
              <a:t>.                                                                    </a:t>
            </a:r>
            <a:endParaRPr lang="fr-FR" dirty="0">
              <a:solidFill>
                <a:srgbClr val="000000"/>
              </a:solidFill>
            </a:endParaRPr>
          </a:p>
          <a:p>
            <a:pPr algn="just"/>
            <a:r>
              <a:rPr lang="fr-FR" b="1" dirty="0" err="1" smtClean="0">
                <a:solidFill>
                  <a:srgbClr val="772399"/>
                </a:solidFill>
              </a:rPr>
              <a:t>Conclusión</a:t>
            </a:r>
            <a:r>
              <a:rPr lang="fr-FR" b="1" dirty="0" smtClean="0">
                <a:solidFill>
                  <a:srgbClr val="772399"/>
                </a:solidFill>
              </a:rPr>
              <a:t>: Balance </a:t>
            </a:r>
            <a:r>
              <a:rPr lang="fr-FR" b="1" dirty="0" err="1" smtClean="0">
                <a:solidFill>
                  <a:srgbClr val="772399"/>
                </a:solidFill>
              </a:rPr>
              <a:t>personal</a:t>
            </a:r>
            <a:r>
              <a:rPr lang="fr-FR" b="1" dirty="0" smtClean="0">
                <a:solidFill>
                  <a:srgbClr val="772399"/>
                </a:solidFill>
              </a:rPr>
              <a:t> </a:t>
            </a:r>
            <a:r>
              <a:rPr lang="fr-FR" b="1" dirty="0" err="1" smtClean="0">
                <a:solidFill>
                  <a:srgbClr val="772399"/>
                </a:solidFill>
              </a:rPr>
              <a:t>del</a:t>
            </a:r>
            <a:r>
              <a:rPr lang="fr-FR" b="1" dirty="0" smtClean="0">
                <a:solidFill>
                  <a:srgbClr val="772399"/>
                </a:solidFill>
              </a:rPr>
              <a:t> </a:t>
            </a:r>
            <a:r>
              <a:rPr lang="fr-FR" b="1" dirty="0" err="1" smtClean="0">
                <a:solidFill>
                  <a:srgbClr val="772399"/>
                </a:solidFill>
              </a:rPr>
              <a:t>trabajo</a:t>
            </a:r>
            <a:r>
              <a:rPr lang="fr-FR" b="1" dirty="0" smtClean="0">
                <a:solidFill>
                  <a:srgbClr val="772399"/>
                </a:solidFill>
              </a:rPr>
              <a:t> en </a:t>
            </a:r>
            <a:r>
              <a:rPr lang="fr-FR" b="1" dirty="0" err="1" smtClean="0">
                <a:solidFill>
                  <a:srgbClr val="772399"/>
                </a:solidFill>
              </a:rPr>
              <a:t>autonomía</a:t>
            </a:r>
            <a:r>
              <a:rPr lang="fr-FR" b="1" dirty="0" smtClean="0">
                <a:solidFill>
                  <a:srgbClr val="772399"/>
                </a:solidFill>
              </a:rPr>
              <a:t>. </a:t>
            </a:r>
            <a:r>
              <a:rPr lang="fr-FR" dirty="0" smtClean="0">
                <a:solidFill>
                  <a:schemeClr val="tx1"/>
                </a:solidFill>
              </a:rPr>
              <a:t>(</a:t>
            </a:r>
            <a:r>
              <a:rPr lang="fr-FR" dirty="0" err="1" smtClean="0">
                <a:solidFill>
                  <a:schemeClr val="tx1"/>
                </a:solidFill>
              </a:rPr>
              <a:t>explicar</a:t>
            </a:r>
            <a:r>
              <a:rPr lang="fr-FR" dirty="0" smtClean="0">
                <a:solidFill>
                  <a:schemeClr val="tx1"/>
                </a:solidFill>
              </a:rPr>
              <a:t> la </a:t>
            </a:r>
            <a:r>
              <a:rPr lang="fr-FR" dirty="0" err="1" smtClean="0">
                <a:solidFill>
                  <a:schemeClr val="tx1"/>
                </a:solidFill>
              </a:rPr>
              <a:t>metodología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personal</a:t>
            </a:r>
            <a:r>
              <a:rPr lang="fr-FR" dirty="0" smtClean="0">
                <a:solidFill>
                  <a:schemeClr val="tx1"/>
                </a:solidFill>
              </a:rPr>
              <a:t>, </a:t>
            </a:r>
            <a:r>
              <a:rPr lang="fr-FR" dirty="0" err="1" smtClean="0">
                <a:solidFill>
                  <a:schemeClr val="tx1"/>
                </a:solidFill>
              </a:rPr>
              <a:t>hacer</a:t>
            </a:r>
            <a:r>
              <a:rPr lang="fr-FR" dirty="0" smtClean="0">
                <a:solidFill>
                  <a:schemeClr val="tx1"/>
                </a:solidFill>
              </a:rPr>
              <a:t> un balance de </a:t>
            </a:r>
            <a:r>
              <a:rPr lang="fr-FR" dirty="0" err="1" smtClean="0">
                <a:solidFill>
                  <a:schemeClr val="tx1"/>
                </a:solidFill>
              </a:rPr>
              <a:t>lo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positivo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smtClean="0">
                <a:solidFill>
                  <a:schemeClr val="tx1"/>
                </a:solidFill>
              </a:rPr>
              <a:t>y de las </a:t>
            </a:r>
            <a:r>
              <a:rPr lang="fr-FR" dirty="0" smtClean="0">
                <a:solidFill>
                  <a:schemeClr val="tx1"/>
                </a:solidFill>
              </a:rPr>
              <a:t>principales </a:t>
            </a:r>
            <a:r>
              <a:rPr lang="fr-FR" dirty="0" err="1" smtClean="0">
                <a:solidFill>
                  <a:schemeClr val="tx1"/>
                </a:solidFill>
              </a:rPr>
              <a:t>dificultades</a:t>
            </a:r>
            <a:r>
              <a:rPr lang="fr-FR" dirty="0" smtClean="0">
                <a:solidFill>
                  <a:schemeClr val="tx1"/>
                </a:solidFill>
              </a:rPr>
              <a:t>, </a:t>
            </a:r>
            <a:r>
              <a:rPr lang="fr-FR" dirty="0" err="1" smtClean="0">
                <a:solidFill>
                  <a:schemeClr val="tx1"/>
                </a:solidFill>
              </a:rPr>
              <a:t>aportar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sugerencias</a:t>
            </a:r>
            <a:r>
              <a:rPr lang="fr-FR" dirty="0" smtClean="0">
                <a:solidFill>
                  <a:schemeClr val="tx1"/>
                </a:solidFill>
              </a:rPr>
              <a:t> para </a:t>
            </a:r>
            <a:r>
              <a:rPr lang="fr-FR" dirty="0" err="1" smtClean="0">
                <a:solidFill>
                  <a:schemeClr val="tx1"/>
                </a:solidFill>
              </a:rPr>
              <a:t>alimentar</a:t>
            </a:r>
            <a:r>
              <a:rPr lang="fr-FR" dirty="0" smtClean="0">
                <a:solidFill>
                  <a:schemeClr val="tx1"/>
                </a:solidFill>
              </a:rPr>
              <a:t> la </a:t>
            </a:r>
            <a:r>
              <a:rPr lang="fr-FR" dirty="0" err="1" smtClean="0">
                <a:solidFill>
                  <a:schemeClr val="tx1"/>
                </a:solidFill>
              </a:rPr>
              <a:t>plataforma</a:t>
            </a:r>
            <a:r>
              <a:rPr lang="fr-FR" dirty="0" smtClean="0">
                <a:solidFill>
                  <a:schemeClr val="tx1"/>
                </a:solidFill>
              </a:rPr>
              <a:t>).</a:t>
            </a:r>
            <a:endParaRPr lang="fr-FR" b="1" dirty="0" smtClean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fr-FR" dirty="0" smtClean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endParaRPr lang="fr-FR" b="1" dirty="0" smtClean="0">
              <a:solidFill>
                <a:schemeClr val="accent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930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theme1.xml><?xml version="1.0" encoding="utf-8"?>
<a:theme xmlns:a="http://schemas.openxmlformats.org/drawingml/2006/main" name="Avantage">
  <a:themeElements>
    <a:clrScheme name="A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Avantage.thmx</Template>
  <TotalTime>43</TotalTime>
  <Words>346</Words>
  <Application>Microsoft Macintosh PowerPoint</Application>
  <PresentationFormat>Présentation à l'écran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Avantage</vt:lpstr>
      <vt:lpstr>Autonomía MINERVE Intensif</vt:lpstr>
      <vt:lpstr>Autonomía MINERVE Intensif</vt:lpstr>
      <vt:lpstr>Autonomía MINERVE Intensif</vt:lpstr>
      <vt:lpstr>Autonomía MINERVE Intensif</vt:lpstr>
      <vt:lpstr>Autonomía MINERVE Intensif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Autonomía MINERVE Intensif</dc:title>
  <dc:creator>Yves Pasian</dc:creator>
  <cp:lastModifiedBy>Yves Pasian</cp:lastModifiedBy>
  <cp:revision>5</cp:revision>
  <dcterms:created xsi:type="dcterms:W3CDTF">2014-09-02T11:11:07Z</dcterms:created>
  <dcterms:modified xsi:type="dcterms:W3CDTF">2014-09-02T11:55:04Z</dcterms:modified>
</cp:coreProperties>
</file>