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s-S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78" autoAdjust="0"/>
    <p:restoredTop sz="94660"/>
  </p:normalViewPr>
  <p:slideViewPr>
    <p:cSldViewPr>
      <p:cViewPr>
        <p:scale>
          <a:sx n="75" d="100"/>
          <a:sy n="75" d="100"/>
        </p:scale>
        <p:origin x="-105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SV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SV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D0643-01F8-40EC-A514-5F4E63756784}" type="datetimeFigureOut">
              <a:rPr lang="es-SV" smtClean="0"/>
              <a:pPr/>
              <a:t>26/04/2011</a:t>
            </a:fld>
            <a:endParaRPr lang="es-SV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36C2B-9457-477E-A93D-85F9F1FDF5B3}" type="slidenum">
              <a:rPr lang="es-SV" smtClean="0"/>
              <a:pPr/>
              <a:t>‹Nº›</a:t>
            </a:fld>
            <a:endParaRPr lang="es-SV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SV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SV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D0643-01F8-40EC-A514-5F4E63756784}" type="datetimeFigureOut">
              <a:rPr lang="es-SV" smtClean="0"/>
              <a:pPr/>
              <a:t>26/04/2011</a:t>
            </a:fld>
            <a:endParaRPr lang="es-SV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36C2B-9457-477E-A93D-85F9F1FDF5B3}" type="slidenum">
              <a:rPr lang="es-SV" smtClean="0"/>
              <a:pPr/>
              <a:t>‹Nº›</a:t>
            </a:fld>
            <a:endParaRPr lang="es-SV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SV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D0643-01F8-40EC-A514-5F4E63756784}" type="datetimeFigureOut">
              <a:rPr lang="es-SV" smtClean="0"/>
              <a:pPr/>
              <a:t>26/04/2011</a:t>
            </a:fld>
            <a:endParaRPr lang="es-SV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36C2B-9457-477E-A93D-85F9F1FDF5B3}" type="slidenum">
              <a:rPr lang="es-SV" smtClean="0"/>
              <a:pPr/>
              <a:t>‹Nº›</a:t>
            </a:fld>
            <a:endParaRPr lang="es-SV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SV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SV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SV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D0643-01F8-40EC-A514-5F4E63756784}" type="datetimeFigureOut">
              <a:rPr lang="es-SV" smtClean="0"/>
              <a:pPr/>
              <a:t>26/04/2011</a:t>
            </a:fld>
            <a:endParaRPr lang="es-SV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36C2B-9457-477E-A93D-85F9F1FDF5B3}" type="slidenum">
              <a:rPr lang="es-SV" smtClean="0"/>
              <a:pPr/>
              <a:t>‹Nº›</a:t>
            </a:fld>
            <a:endParaRPr lang="es-SV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SV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SV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SV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D0643-01F8-40EC-A514-5F4E63756784}" type="datetimeFigureOut">
              <a:rPr lang="es-SV" smtClean="0"/>
              <a:pPr/>
              <a:t>26/04/2011</a:t>
            </a:fld>
            <a:endParaRPr lang="es-SV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36C2B-9457-477E-A93D-85F9F1FDF5B3}" type="slidenum">
              <a:rPr lang="es-SV" smtClean="0"/>
              <a:pPr/>
              <a:t>‹Nº›</a:t>
            </a:fld>
            <a:endParaRPr lang="es-SV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SV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D0643-01F8-40EC-A514-5F4E63756784}" type="datetimeFigureOut">
              <a:rPr lang="es-SV" smtClean="0"/>
              <a:pPr/>
              <a:t>26/04/2011</a:t>
            </a:fld>
            <a:endParaRPr lang="es-SV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36C2B-9457-477E-A93D-85F9F1FDF5B3}" type="slidenum">
              <a:rPr lang="es-SV" smtClean="0"/>
              <a:pPr/>
              <a:t>‹Nº›</a:t>
            </a:fld>
            <a:endParaRPr lang="es-SV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D0643-01F8-40EC-A514-5F4E63756784}" type="datetimeFigureOut">
              <a:rPr lang="es-SV" smtClean="0"/>
              <a:pPr/>
              <a:t>26/04/2011</a:t>
            </a:fld>
            <a:endParaRPr lang="es-SV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36C2B-9457-477E-A93D-85F9F1FDF5B3}" type="slidenum">
              <a:rPr lang="es-SV" smtClean="0"/>
              <a:pPr/>
              <a:t>‹Nº›</a:t>
            </a:fld>
            <a:endParaRPr lang="es-SV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SV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SV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D0643-01F8-40EC-A514-5F4E63756784}" type="datetimeFigureOut">
              <a:rPr lang="es-SV" smtClean="0"/>
              <a:pPr/>
              <a:t>26/04/2011</a:t>
            </a:fld>
            <a:endParaRPr lang="es-SV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36C2B-9457-477E-A93D-85F9F1FDF5B3}" type="slidenum">
              <a:rPr lang="es-SV" smtClean="0"/>
              <a:pPr/>
              <a:t>‹Nº›</a:t>
            </a:fld>
            <a:endParaRPr lang="es-SV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SV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SV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D0643-01F8-40EC-A514-5F4E63756784}" type="datetimeFigureOut">
              <a:rPr lang="es-SV" smtClean="0"/>
              <a:pPr/>
              <a:t>26/04/2011</a:t>
            </a:fld>
            <a:endParaRPr lang="es-SV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36C2B-9457-477E-A93D-85F9F1FDF5B3}" type="slidenum">
              <a:rPr lang="es-SV" smtClean="0"/>
              <a:pPr/>
              <a:t>‹Nº›</a:t>
            </a:fld>
            <a:endParaRPr lang="es-SV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SV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SV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D0643-01F8-40EC-A514-5F4E63756784}" type="datetimeFigureOut">
              <a:rPr lang="es-SV" smtClean="0"/>
              <a:pPr/>
              <a:t>26/04/2011</a:t>
            </a:fld>
            <a:endParaRPr lang="es-SV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36C2B-9457-477E-A93D-85F9F1FDF5B3}" type="slidenum">
              <a:rPr lang="es-SV" smtClean="0"/>
              <a:pPr/>
              <a:t>‹Nº›</a:t>
            </a:fld>
            <a:endParaRPr lang="es-SV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SV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SV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D0643-01F8-40EC-A514-5F4E63756784}" type="datetimeFigureOut">
              <a:rPr lang="es-SV" smtClean="0"/>
              <a:pPr/>
              <a:t>26/04/2011</a:t>
            </a:fld>
            <a:endParaRPr lang="es-SV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36C2B-9457-477E-A93D-85F9F1FDF5B3}" type="slidenum">
              <a:rPr lang="es-SV" smtClean="0"/>
              <a:pPr/>
              <a:t>‹Nº›</a:t>
            </a:fld>
            <a:endParaRPr lang="es-SV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SV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SV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FD0643-01F8-40EC-A514-5F4E63756784}" type="datetimeFigureOut">
              <a:rPr lang="es-SV" smtClean="0"/>
              <a:pPr/>
              <a:t>26/04/2011</a:t>
            </a:fld>
            <a:endParaRPr lang="es-SV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SV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336C2B-9457-477E-A93D-85F9F1FDF5B3}" type="slidenum">
              <a:rPr lang="es-SV" smtClean="0"/>
              <a:pPr/>
              <a:t>‹Nº›</a:t>
            </a:fld>
            <a:endParaRPr lang="es-S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S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Kc6o_jo2TRs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ngalog.net/dokuwiki/_media/playground/vatapa.htm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ngalog.net/dokuwiki/_media/playground/moqueca.htm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lingalog.net/dokuwiki/_media/playground/pequi.htm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ngalog.net/dokuwiki/_media/playground/feijoada.htm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ngalog.net/dokuwiki/_media/playground/churrasco.htm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476672"/>
            <a:ext cx="7772400" cy="1872208"/>
          </a:xfrm>
        </p:spPr>
        <p:txBody>
          <a:bodyPr>
            <a:normAutofit/>
          </a:bodyPr>
          <a:lstStyle/>
          <a:p>
            <a:r>
              <a:rPr lang="es-SV" sz="6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Culinária do Brasil</a:t>
            </a:r>
            <a:endParaRPr lang="es-SV" sz="6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Potopa\Documents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924944"/>
            <a:ext cx="4170585" cy="3168352"/>
          </a:xfrm>
          <a:prstGeom prst="rect">
            <a:avLst/>
          </a:prstGeom>
          <a:noFill/>
        </p:spPr>
      </p:pic>
      <p:pic>
        <p:nvPicPr>
          <p:cNvPr id="1027" name="Picture 3" descr="C:\Users\Potopa\Documents\160815480_663fbe8c5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2924944"/>
            <a:ext cx="4224470" cy="31683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b="1" u="sng" dirty="0" smtClean="0">
                <a:solidFill>
                  <a:srgbClr val="FF0000"/>
                </a:solidFill>
              </a:rPr>
              <a:t>Introdução: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dirty="0" smtClean="0"/>
              <a:t>Porque eu escolhi neste tema?</a:t>
            </a:r>
          </a:p>
          <a:p>
            <a:endParaRPr lang="pt-BR" dirty="0"/>
          </a:p>
          <a:p>
            <a:pPr>
              <a:buNone/>
            </a:pPr>
            <a:r>
              <a:rPr lang="pt-BR" dirty="0" smtClean="0"/>
              <a:t>    Eu </a:t>
            </a:r>
            <a:r>
              <a:rPr lang="pt-BR" dirty="0"/>
              <a:t>optei por trabalhar em neste </a:t>
            </a:r>
            <a:r>
              <a:rPr lang="pt-BR" dirty="0" err="1"/>
              <a:t>dossier</a:t>
            </a:r>
            <a:r>
              <a:rPr lang="pt-BR" dirty="0"/>
              <a:t> sobre </a:t>
            </a:r>
            <a:r>
              <a:rPr lang="pt-BR" dirty="0" smtClean="0"/>
              <a:t>a culinária </a:t>
            </a:r>
            <a:r>
              <a:rPr lang="pt-BR" dirty="0"/>
              <a:t>brasileira porque a culinária em general é algo que eu gosto muito. Então estudar a gastronomia brasileira vai ser muito interessante porque eu vou aprender coisas novas e outros alimentos que não conheço.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SV" b="1" u="sng" dirty="0" smtClean="0">
                <a:solidFill>
                  <a:srgbClr val="FF0000"/>
                </a:solidFill>
                <a:cs typeface="Times New Roman" pitchFamily="18" charset="0"/>
              </a:rPr>
              <a:t>I) </a:t>
            </a:r>
            <a:r>
              <a:rPr lang="es-SV" b="1" u="sng" dirty="0" err="1" smtClean="0">
                <a:solidFill>
                  <a:srgbClr val="FF0000"/>
                </a:solidFill>
                <a:cs typeface="Times New Roman" pitchFamily="18" charset="0"/>
              </a:rPr>
              <a:t>Apresentação</a:t>
            </a:r>
            <a:r>
              <a:rPr lang="es-SV" b="1" u="sng" dirty="0" smtClean="0">
                <a:solidFill>
                  <a:srgbClr val="FF0000"/>
                </a:solidFill>
                <a:cs typeface="Times New Roman" pitchFamily="18" charset="0"/>
              </a:rPr>
              <a:t> do Brasil:</a:t>
            </a:r>
            <a:endParaRPr lang="es-SV" b="1" u="sng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2060848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t-BR" sz="2800" dirty="0" smtClean="0"/>
              <a:t>    O </a:t>
            </a:r>
            <a:r>
              <a:rPr lang="pt-BR" sz="2800" dirty="0"/>
              <a:t>Brasil, oficialmente República Federativa do Brasil, é o maior país da América do Sul e o quinto maior do mundo em área </a:t>
            </a:r>
            <a:r>
              <a:rPr lang="pt-BR" sz="2800" dirty="0" smtClean="0"/>
              <a:t>territorial, com </a:t>
            </a:r>
            <a:r>
              <a:rPr lang="pt-BR" sz="2800" dirty="0"/>
              <a:t>mais de 190 milhões de habitantes</a:t>
            </a:r>
            <a:r>
              <a:rPr lang="pt-BR" sz="2800" dirty="0" smtClean="0"/>
              <a:t>.</a:t>
            </a:r>
          </a:p>
          <a:p>
            <a:pPr>
              <a:buNone/>
            </a:pPr>
            <a:endParaRPr lang="pt-BR" sz="2800" dirty="0"/>
          </a:p>
          <a:p>
            <a:r>
              <a:rPr lang="pt-BR" sz="2800" dirty="0" smtClean="0"/>
              <a:t>Capital: </a:t>
            </a:r>
            <a:r>
              <a:rPr lang="pt-BR" sz="2800" dirty="0" err="1" smtClean="0"/>
              <a:t>Bras</a:t>
            </a:r>
            <a:r>
              <a:rPr lang="es-SV" sz="2800" dirty="0"/>
              <a:t>í</a:t>
            </a:r>
            <a:r>
              <a:rPr lang="pt-BR" sz="2800" dirty="0" smtClean="0"/>
              <a:t>lia</a:t>
            </a:r>
          </a:p>
          <a:p>
            <a:r>
              <a:rPr lang="pt-BR" sz="2800" dirty="0" smtClean="0"/>
              <a:t>Cidade mais populosa: São Paulo</a:t>
            </a:r>
          </a:p>
          <a:p>
            <a:r>
              <a:rPr lang="pt-BR" sz="2800" dirty="0" smtClean="0"/>
              <a:t>Língua oficial: Português</a:t>
            </a:r>
            <a:endParaRPr lang="es-SV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lingalog.net/dokuwiki/_media/playground/125px-flag_of_brazil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772816"/>
            <a:ext cx="3812332" cy="2683885"/>
          </a:xfrm>
          <a:prstGeom prst="rect">
            <a:avLst/>
          </a:prstGeom>
          <a:noFill/>
        </p:spPr>
      </p:pic>
      <p:pic>
        <p:nvPicPr>
          <p:cNvPr id="3076" name="Picture 4" descr="http://www.lingalog.net/dokuwiki/_media/playground/250px-brazil_orthographic_projection_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340768"/>
            <a:ext cx="3456384" cy="3456384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1115616" y="4941168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SV" sz="2800" dirty="0" smtClean="0"/>
              <a:t> A </a:t>
            </a:r>
            <a:r>
              <a:rPr lang="es-SV" sz="2800" dirty="0" err="1" smtClean="0"/>
              <a:t>bandeira</a:t>
            </a:r>
            <a:endParaRPr lang="es-SV" sz="2800" dirty="0"/>
          </a:p>
        </p:txBody>
      </p:sp>
      <p:sp>
        <p:nvSpPr>
          <p:cNvPr id="8" name="7 CuadroTexto"/>
          <p:cNvSpPr txBox="1"/>
          <p:nvPr/>
        </p:nvSpPr>
        <p:spPr>
          <a:xfrm>
            <a:off x="4788024" y="5085184"/>
            <a:ext cx="41399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BR" sz="2800" dirty="0" smtClean="0"/>
              <a:t> Localização </a:t>
            </a:r>
            <a:r>
              <a:rPr lang="pt-BR" sz="2800" dirty="0"/>
              <a:t>do Brasil </a:t>
            </a:r>
            <a:endParaRPr lang="pt-BR" sz="2800" dirty="0" smtClean="0"/>
          </a:p>
          <a:p>
            <a:r>
              <a:rPr lang="pt-BR" sz="2800" dirty="0"/>
              <a:t> </a:t>
            </a:r>
            <a:r>
              <a:rPr lang="pt-BR" sz="2800" dirty="0" smtClean="0"/>
              <a:t>  no </a:t>
            </a:r>
            <a:r>
              <a:rPr lang="pt-BR" sz="2800" dirty="0"/>
              <a:t>mundo</a:t>
            </a:r>
            <a:endParaRPr lang="es-SV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SV" sz="4900" b="1" dirty="0" smtClean="0">
                <a:solidFill>
                  <a:srgbClr val="FF0000"/>
                </a:solidFill>
              </a:rPr>
              <a:t>II) </a:t>
            </a:r>
            <a:r>
              <a:rPr lang="es-SV" sz="4900" b="1" u="sng" dirty="0">
                <a:solidFill>
                  <a:srgbClr val="FF0000"/>
                </a:solidFill>
              </a:rPr>
              <a:t>O significado da </a:t>
            </a:r>
            <a:r>
              <a:rPr lang="es-SV" sz="4900" b="1" u="sng" dirty="0" err="1">
                <a:solidFill>
                  <a:srgbClr val="FF0000"/>
                </a:solidFill>
              </a:rPr>
              <a:t>alimentação</a:t>
            </a:r>
            <a:r>
              <a:rPr lang="es-SV" sz="4900" b="1" u="sng" dirty="0" smtClean="0">
                <a:solidFill>
                  <a:srgbClr val="FF0000"/>
                </a:solidFill>
              </a:rPr>
              <a:t>:</a:t>
            </a:r>
            <a:r>
              <a:rPr lang="es-SV" b="1" dirty="0"/>
              <a:t/>
            </a:r>
            <a:br>
              <a:rPr lang="es-SV" b="1" dirty="0"/>
            </a:br>
            <a:endParaRPr lang="es-SV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/>
              <a:t>A alimentação e um ato </a:t>
            </a:r>
            <a:r>
              <a:rPr lang="pt-BR" dirty="0" smtClean="0"/>
              <a:t>consciente</a:t>
            </a:r>
            <a:r>
              <a:rPr lang="pt-BR" dirty="0"/>
              <a:t>, </a:t>
            </a:r>
            <a:r>
              <a:rPr lang="pt-BR" dirty="0" smtClean="0"/>
              <a:t>ele escolhe </a:t>
            </a:r>
            <a:r>
              <a:rPr lang="pt-BR" dirty="0"/>
              <a:t>o alimento para o seu consumo. </a:t>
            </a:r>
            <a:r>
              <a:rPr lang="pt-BR" dirty="0" smtClean="0"/>
              <a:t>Ele decide a </a:t>
            </a:r>
            <a:r>
              <a:rPr lang="pt-BR" dirty="0"/>
              <a:t>quantidade, o tipo de alimento que comemos, </a:t>
            </a:r>
            <a:r>
              <a:rPr lang="pt-BR" dirty="0" smtClean="0"/>
              <a:t>a forma como conservamos </a:t>
            </a:r>
            <a:r>
              <a:rPr lang="pt-BR" dirty="0"/>
              <a:t>e preparamos os alimentos… Ademais, o ato de comer e influenciado por </a:t>
            </a:r>
            <a:r>
              <a:rPr lang="pt-BR" dirty="0" smtClean="0"/>
              <a:t>os </a:t>
            </a:r>
            <a:r>
              <a:rPr lang="pt-BR" dirty="0"/>
              <a:t>valores culturais, sociais, afetivos e sensoriais. Alem disso, o conhecimento cientifico, as religiões e a condição econômica do indivíduo também influencia, nos hábitos alimentares.</a:t>
            </a:r>
            <a:endParaRPr lang="es-SV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SV" b="1" u="sng" dirty="0" smtClean="0">
                <a:solidFill>
                  <a:srgbClr val="FF0000"/>
                </a:solidFill>
              </a:rPr>
              <a:t>Video:</a:t>
            </a:r>
            <a:endParaRPr lang="es-SV" b="1" u="sng" dirty="0">
              <a:solidFill>
                <a:srgbClr val="FF00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1988840"/>
            <a:ext cx="8229600" cy="4525963"/>
          </a:xfrm>
        </p:spPr>
        <p:txBody>
          <a:bodyPr/>
          <a:lstStyle/>
          <a:p>
            <a:r>
              <a:rPr lang="es-SV" dirty="0" smtClean="0">
                <a:hlinkClick r:id="rId2"/>
              </a:rPr>
              <a:t>http://www.youtube.com/watch?v=Kc6o_jo2TRs</a:t>
            </a:r>
            <a:endParaRPr lang="es-SV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pt-BR" b="1" u="sng" dirty="0" smtClean="0">
                <a:solidFill>
                  <a:srgbClr val="FF0000"/>
                </a:solidFill>
              </a:rPr>
              <a:t>III) História culinária do Brasil:</a:t>
            </a:r>
            <a:endParaRPr lang="es-SV" dirty="0">
              <a:solidFill>
                <a:srgbClr val="FF00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980728"/>
            <a:ext cx="8363272" cy="514116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pt-BR" sz="2400" dirty="0" smtClean="0"/>
              <a:t>      	</a:t>
            </a:r>
            <a:r>
              <a:rPr lang="pt-BR" sz="2500" dirty="0" smtClean="0"/>
              <a:t>A alimentação do Brasil foi influenciada por algumas nações européias, indígenas e africanos em o século XVI. Os escravos trazidos ao Brasil incluíram em a alimentação nacional, elementos como o azeite-de-dendê e o cuscuz. </a:t>
            </a:r>
          </a:p>
          <a:p>
            <a:pPr>
              <a:buNone/>
            </a:pPr>
            <a:r>
              <a:rPr lang="pt-BR" sz="2500" dirty="0" smtClean="0"/>
              <a:t>    		Ademais entre os séculos XIX e XX, os imigrantes vindos da Europa trouxeram alguns novos ingredientes e eles fortaleceram o consumo destes. Mais nos podemos dizer que suas técnicas de preparação de origem indígena, tendo sofrido adaptações por parte dos escravos e dos portugueses. </a:t>
            </a:r>
          </a:p>
          <a:p>
            <a:pPr>
              <a:buNone/>
            </a:pPr>
            <a:r>
              <a:rPr lang="pt-BR" sz="2500" dirty="0" smtClean="0"/>
              <a:t>    		Eu posso dizer que no Brasil, as comidas regionais são muito variadas de Estado para Estado, justamente por sua grande extensão e sua colonização, o que dá uma variedade enorme de ingredientes e sabores.</a:t>
            </a:r>
            <a:endParaRPr lang="pt-BR" sz="25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SV" b="1" u="sng" dirty="0" smtClean="0">
                <a:solidFill>
                  <a:srgbClr val="FF0000"/>
                </a:solidFill>
              </a:rPr>
              <a:t>IV) </a:t>
            </a:r>
            <a:r>
              <a:rPr lang="es-SV" b="1" u="sng" dirty="0" err="1" smtClean="0">
                <a:solidFill>
                  <a:srgbClr val="FF0000"/>
                </a:solidFill>
              </a:rPr>
              <a:t>Pratos</a:t>
            </a:r>
            <a:r>
              <a:rPr lang="es-SV" b="1" u="sng" dirty="0" smtClean="0">
                <a:solidFill>
                  <a:srgbClr val="FF0000"/>
                </a:solidFill>
              </a:rPr>
              <a:t> típicos</a:t>
            </a:r>
            <a:r>
              <a:rPr lang="es-SV" b="1" dirty="0" smtClean="0">
                <a:solidFill>
                  <a:srgbClr val="FF0000"/>
                </a:solidFill>
              </a:rPr>
              <a:t>:</a:t>
            </a:r>
            <a:endParaRPr lang="es-SV" dirty="0">
              <a:solidFill>
                <a:srgbClr val="FF0000"/>
              </a:solidFill>
            </a:endParaRPr>
          </a:p>
        </p:txBody>
      </p:sp>
      <p:pic>
        <p:nvPicPr>
          <p:cNvPr id="2050" name="Picture 2" descr="http://www.lingalog.net/dokuwiki/_media/playground/300px-vatap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2204864"/>
            <a:ext cx="4800533" cy="3600400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1007096" y="5934670"/>
            <a:ext cx="81369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O norte há uma maior influência indígena, usam muito mandioca e peixes.</a:t>
            </a:r>
            <a:endParaRPr lang="es-SV" dirty="0" smtClean="0">
              <a:hlinkClick r:id="rId3"/>
            </a:endParaRPr>
          </a:p>
          <a:p>
            <a:endParaRPr lang="es-SV" dirty="0" smtClean="0">
              <a:hlinkClick r:id="rId3"/>
            </a:endParaRPr>
          </a:p>
          <a:p>
            <a:r>
              <a:rPr lang="es-SV" dirty="0" smtClean="0">
                <a:hlinkClick r:id="rId3"/>
              </a:rPr>
              <a:t>http://www.lingalog.net/dokuwiki/_media/playground/vatapa.htm</a:t>
            </a:r>
            <a:endParaRPr lang="es-SV" dirty="0"/>
          </a:p>
        </p:txBody>
      </p:sp>
      <p:sp>
        <p:nvSpPr>
          <p:cNvPr id="6" name="5 CuadroTexto"/>
          <p:cNvSpPr txBox="1"/>
          <p:nvPr/>
        </p:nvSpPr>
        <p:spPr>
          <a:xfrm>
            <a:off x="3419872" y="1556792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SV" sz="3600" b="1" dirty="0" smtClean="0"/>
              <a:t> </a:t>
            </a:r>
            <a:r>
              <a:rPr lang="es-SV" sz="3600" b="1" dirty="0" err="1" smtClean="0"/>
              <a:t>Vatapá</a:t>
            </a:r>
            <a:endParaRPr lang="es-SV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s-SV" sz="3600" b="1" dirty="0" err="1" smtClean="0"/>
              <a:t>Moqueca</a:t>
            </a:r>
            <a:r>
              <a:rPr lang="es-SV" sz="3600" b="1" dirty="0" smtClean="0"/>
              <a:t>:</a:t>
            </a:r>
            <a:endParaRPr lang="es-SV" sz="3600" b="1" dirty="0"/>
          </a:p>
        </p:txBody>
      </p:sp>
      <p:pic>
        <p:nvPicPr>
          <p:cNvPr id="22530" name="Picture 2" descr="http://www.lingalog.net/dokuwiki/_media/playground/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628800"/>
            <a:ext cx="4654577" cy="3614142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1403648" y="5661248"/>
            <a:ext cx="69847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Na culinária do litoral do Nordeste há grande influência africana</a:t>
            </a:r>
            <a:endParaRPr lang="es-SV" dirty="0" smtClean="0">
              <a:hlinkClick r:id="rId3"/>
            </a:endParaRPr>
          </a:p>
          <a:p>
            <a:endParaRPr lang="es-SV" dirty="0" smtClean="0">
              <a:hlinkClick r:id="rId3"/>
            </a:endParaRPr>
          </a:p>
          <a:p>
            <a:r>
              <a:rPr lang="es-SV" dirty="0" smtClean="0">
                <a:hlinkClick r:id="rId3"/>
              </a:rPr>
              <a:t>http://www.lingalog.net/dokuwiki/_media/playground/moqueca.htm</a:t>
            </a:r>
            <a:endParaRPr lang="es-SV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es-SV" b="1" u="sng" dirty="0" smtClean="0">
                <a:solidFill>
                  <a:srgbClr val="FF0000"/>
                </a:solidFill>
              </a:rPr>
              <a:t>O </a:t>
            </a:r>
            <a:r>
              <a:rPr lang="es-SV" b="1" u="sng" dirty="0" err="1" smtClean="0">
                <a:solidFill>
                  <a:srgbClr val="FF0000"/>
                </a:solidFill>
              </a:rPr>
              <a:t>pequi</a:t>
            </a:r>
            <a:r>
              <a:rPr lang="es-SV" b="1" u="sng" dirty="0" smtClean="0">
                <a:solidFill>
                  <a:srgbClr val="FF0000"/>
                </a:solidFill>
              </a:rPr>
              <a:t>:</a:t>
            </a:r>
            <a:endParaRPr lang="es-SV" b="1" u="sng" dirty="0">
              <a:solidFill>
                <a:srgbClr val="FF0000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719064" y="5657671"/>
            <a:ext cx="84249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O centro-oeste tem influências da culinária africana, portuguesa, italiana e com a migração dos últimos anos também de pratos típicos de outras regiões brasileiras</a:t>
            </a:r>
          </a:p>
          <a:p>
            <a:endParaRPr lang="pt-BR" dirty="0" smtClean="0"/>
          </a:p>
          <a:p>
            <a:r>
              <a:rPr lang="es-SV" dirty="0" smtClean="0">
                <a:hlinkClick r:id="rId2"/>
              </a:rPr>
              <a:t>http://www.lingalog.net/dokuwiki/_media/playground/pequi.htm</a:t>
            </a:r>
            <a:endParaRPr lang="es-SV" dirty="0"/>
          </a:p>
        </p:txBody>
      </p:sp>
      <p:pic>
        <p:nvPicPr>
          <p:cNvPr id="1026" name="Picture 2" descr="http://www.lingalog.net/dokuwiki/_media/playground/pequi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1412776"/>
            <a:ext cx="2664296" cy="39964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SV" b="1" u="sng" dirty="0" smtClean="0">
                <a:solidFill>
                  <a:srgbClr val="FF0000"/>
                </a:solidFill>
              </a:rPr>
              <a:t>A </a:t>
            </a:r>
            <a:r>
              <a:rPr lang="es-SV" b="1" u="sng" dirty="0" err="1" smtClean="0">
                <a:solidFill>
                  <a:srgbClr val="FF0000"/>
                </a:solidFill>
              </a:rPr>
              <a:t>feijoada</a:t>
            </a:r>
            <a:r>
              <a:rPr lang="es-SV" b="1" u="sng" dirty="0" smtClean="0">
                <a:solidFill>
                  <a:srgbClr val="FF0000"/>
                </a:solidFill>
              </a:rPr>
              <a:t>:</a:t>
            </a:r>
            <a:endParaRPr lang="es-SV" b="1" u="sng" dirty="0">
              <a:solidFill>
                <a:srgbClr val="FF0000"/>
              </a:solidFill>
            </a:endParaRPr>
          </a:p>
        </p:txBody>
      </p:sp>
      <p:pic>
        <p:nvPicPr>
          <p:cNvPr id="25602" name="Picture 2" descr="http://www.lingalog.net/dokuwiki/_media/playground/fe_fooddrink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1556792"/>
            <a:ext cx="3672408" cy="3672410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1259632" y="5445224"/>
            <a:ext cx="6840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No Sudeste há pratos diversos como o feijão tropeiro e a pizza por a influência dos imigrantes</a:t>
            </a:r>
          </a:p>
          <a:p>
            <a:endParaRPr lang="pt-BR" dirty="0" smtClean="0"/>
          </a:p>
          <a:p>
            <a:r>
              <a:rPr lang="es-SV" dirty="0" smtClean="0">
                <a:hlinkClick r:id="rId3"/>
              </a:rPr>
              <a:t>http://www.lingalog.net/dokuwiki/_media/playground/feijoada.htm</a:t>
            </a:r>
            <a:endParaRPr lang="es-SV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SV" b="1" u="sng" dirty="0" smtClean="0">
                <a:solidFill>
                  <a:srgbClr val="FF0000"/>
                </a:solidFill>
              </a:rPr>
              <a:t>Churrasco:</a:t>
            </a:r>
            <a:endParaRPr lang="es-SV" b="1" u="sng" dirty="0">
              <a:solidFill>
                <a:srgbClr val="FF0000"/>
              </a:solidFill>
            </a:endParaRPr>
          </a:p>
        </p:txBody>
      </p:sp>
      <p:pic>
        <p:nvPicPr>
          <p:cNvPr id="24578" name="Picture 2" descr="http://www.lingalog.net/dokuwiki/_media/playground/oakwoodcafe-churrascostea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844824"/>
            <a:ext cx="5221464" cy="3312368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827584" y="5733256"/>
            <a:ext cx="84969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O Sul do país há forte influência da culinária italiana e também da culinária alemã</a:t>
            </a:r>
          </a:p>
          <a:p>
            <a:endParaRPr lang="pt-BR" dirty="0" smtClean="0"/>
          </a:p>
          <a:p>
            <a:r>
              <a:rPr lang="es-SV" dirty="0" smtClean="0">
                <a:hlinkClick r:id="rId3"/>
              </a:rPr>
              <a:t>http://www.lingalog.net/dokuwiki/_media/playground/churrasco.htm</a:t>
            </a:r>
            <a:endParaRPr lang="es-SV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b="1" u="sng" dirty="0" smtClean="0">
                <a:solidFill>
                  <a:srgbClr val="FF0000"/>
                </a:solidFill>
              </a:rPr>
              <a:t>Conclusão: </a:t>
            </a:r>
            <a:endParaRPr lang="es-SV" b="1" u="sng" dirty="0">
              <a:solidFill>
                <a:srgbClr val="FF00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SV" dirty="0" smtClean="0"/>
              <a:t>Para </a:t>
            </a:r>
            <a:r>
              <a:rPr lang="pt-BR" dirty="0" smtClean="0"/>
              <a:t>terminar, eu posso dizer que eu gostei muito desta experiência porque eu aprendi muitas coisas novas sobre o Brasil. Eu que estou sempre apaixonada com a culinária em general, agora eu sei que é a gastronomia brasileira. Agora eu conheço o que é uma alimentação saudável para os brasileiros, qual é a historia da alimentação brasileira e quais são seus pratos típicos. </a:t>
            </a:r>
            <a:endParaRPr lang="es-SV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1196752"/>
            <a:ext cx="8435280" cy="4929411"/>
          </a:xfrm>
        </p:spPr>
        <p:txBody>
          <a:bodyPr>
            <a:normAutofit fontScale="85000" lnSpcReduction="10000"/>
          </a:bodyPr>
          <a:lstStyle/>
          <a:p>
            <a:r>
              <a:rPr lang="pt-BR" dirty="0" smtClean="0"/>
              <a:t>Alem disso, eu gostei muito de fazer este trabalho porque eu aprendi que existem outros ingredientes que não conhecia, novos pratos, novos alimentos, novas receitas de comida. Brasil é um pais que me apaixona e que tenho que conhecer algum dia.</a:t>
            </a:r>
          </a:p>
          <a:p>
            <a:pPr>
              <a:buNone/>
            </a:pPr>
            <a:endParaRPr lang="pt-BR" dirty="0" smtClean="0"/>
          </a:p>
          <a:p>
            <a:r>
              <a:rPr lang="pt-BR" dirty="0" smtClean="0"/>
              <a:t>Ademais, eu posso dizer que eu não tive problemas para encontrar documentos sobre meu tema. Ao contrário,eu encontrei muitos documentos e não sabia qual deles usar para o meu </a:t>
            </a:r>
            <a:r>
              <a:rPr lang="pt-BR" dirty="0" err="1" smtClean="0"/>
              <a:t>dossier</a:t>
            </a:r>
            <a:r>
              <a:rPr lang="pt-BR" dirty="0" smtClean="0"/>
              <a:t> porque eu tinha abundante informação.</a:t>
            </a:r>
            <a:endParaRPr lang="es-SV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484</Words>
  <Application>Microsoft Office PowerPoint</Application>
  <PresentationFormat>Presentación en pantalla (4:3)</PresentationFormat>
  <Paragraphs>48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Tema de Office</vt:lpstr>
      <vt:lpstr>Culinária do Brasil</vt:lpstr>
      <vt:lpstr>Introdução:</vt:lpstr>
      <vt:lpstr>I) Apresentação do Brasil:</vt:lpstr>
      <vt:lpstr>Diapositiva 4</vt:lpstr>
      <vt:lpstr>II) O significado da alimentação: </vt:lpstr>
      <vt:lpstr>Video:</vt:lpstr>
      <vt:lpstr>III) História culinária do Brasil:</vt:lpstr>
      <vt:lpstr>IV) Pratos típicos:</vt:lpstr>
      <vt:lpstr>Moqueca:</vt:lpstr>
      <vt:lpstr>O pequi:</vt:lpstr>
      <vt:lpstr>A feijoada:</vt:lpstr>
      <vt:lpstr>Churrasco:</vt:lpstr>
      <vt:lpstr>Conclusão: </vt:lpstr>
      <vt:lpstr>Diapositiva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Culinaria brasileira</dc:title>
  <dc:creator>Potopa</dc:creator>
  <cp:lastModifiedBy>Potopa</cp:lastModifiedBy>
  <cp:revision>38</cp:revision>
  <dcterms:created xsi:type="dcterms:W3CDTF">2011-04-26T12:02:44Z</dcterms:created>
  <dcterms:modified xsi:type="dcterms:W3CDTF">2011-04-26T17:03:16Z</dcterms:modified>
</cp:coreProperties>
</file>